
<file path=[Content_Types].xml><?xml version="1.0" encoding="utf-8"?>
<Types xmlns="http://schemas.openxmlformats.org/package/2006/content-types">
  <Default Extension="xml" ContentType="application/xml"/>
  <Default Extension="png" ContentType="image/png"/>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GIF" ContentType="image/gif"/>
  <Default Extension="bin" ContentType="application/vnd.openxmlformats-officedocument.presentationml.printerSettings"/>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notesSlides/notesSlide6.xml" ContentType="application/vnd.openxmlformats-officedocument.presentationml.notesSlide+xml"/>
  <Override PartName="/ppt/embeddings/oleObject2.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347" r:id="rId2"/>
    <p:sldId id="402" r:id="rId3"/>
    <p:sldId id="447" r:id="rId4"/>
    <p:sldId id="403" r:id="rId5"/>
    <p:sldId id="430" r:id="rId6"/>
    <p:sldId id="454" r:id="rId7"/>
    <p:sldId id="405" r:id="rId8"/>
    <p:sldId id="431" r:id="rId9"/>
    <p:sldId id="406" r:id="rId10"/>
    <p:sldId id="407" r:id="rId11"/>
    <p:sldId id="408" r:id="rId12"/>
    <p:sldId id="409" r:id="rId13"/>
    <p:sldId id="436" r:id="rId14"/>
    <p:sldId id="410" r:id="rId15"/>
    <p:sldId id="452" r:id="rId16"/>
    <p:sldId id="448" r:id="rId17"/>
    <p:sldId id="429" r:id="rId18"/>
    <p:sldId id="413" r:id="rId19"/>
    <p:sldId id="432" r:id="rId20"/>
    <p:sldId id="426" r:id="rId21"/>
    <p:sldId id="433" r:id="rId22"/>
    <p:sldId id="455" r:id="rId23"/>
    <p:sldId id="427" r:id="rId24"/>
    <p:sldId id="449" r:id="rId25"/>
    <p:sldId id="437" r:id="rId26"/>
    <p:sldId id="434" r:id="rId27"/>
    <p:sldId id="457" r:id="rId28"/>
    <p:sldId id="459" r:id="rId29"/>
    <p:sldId id="458" r:id="rId30"/>
    <p:sldId id="435" r:id="rId31"/>
    <p:sldId id="418" r:id="rId32"/>
    <p:sldId id="428" r:id="rId33"/>
    <p:sldId id="419" r:id="rId34"/>
    <p:sldId id="420" r:id="rId35"/>
    <p:sldId id="421" r:id="rId36"/>
    <p:sldId id="423" r:id="rId37"/>
    <p:sldId id="438" r:id="rId38"/>
    <p:sldId id="424" r:id="rId39"/>
    <p:sldId id="440" r:id="rId40"/>
    <p:sldId id="450" r:id="rId41"/>
    <p:sldId id="451" r:id="rId42"/>
    <p:sldId id="453" r:id="rId43"/>
    <p:sldId id="445" r:id="rId44"/>
    <p:sldId id="460" r:id="rId45"/>
    <p:sldId id="442" r:id="rId46"/>
    <p:sldId id="425" r:id="rId47"/>
    <p:sldId id="456" r:id="rId48"/>
    <p:sldId id="443" r:id="rId49"/>
    <p:sldId id="444" r:id="rId50"/>
    <p:sldId id="446"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FB879"/>
    <a:srgbClr val="D3B979"/>
    <a:srgbClr val="D2C121"/>
    <a:srgbClr val="D2BF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71" autoAdjust="0"/>
    <p:restoredTop sz="87205" autoAdjust="0"/>
  </p:normalViewPr>
  <p:slideViewPr>
    <p:cSldViewPr>
      <p:cViewPr>
        <p:scale>
          <a:sx n="75" d="100"/>
          <a:sy n="75" d="100"/>
        </p:scale>
        <p:origin x="-352" y="-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50571C4-E54F-244D-820D-D3DE95A62215}" type="datetimeFigureOut">
              <a:rPr lang="en-US" smtClean="0"/>
              <a:t>9/19/13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CF4CAD-B612-6A45-A4C6-4A5233F22583}" type="slidenum">
              <a:rPr lang="en-US" smtClean="0"/>
              <a:t>‹#›</a:t>
            </a:fld>
            <a:endParaRPr lang="en-US"/>
          </a:p>
        </p:txBody>
      </p:sp>
    </p:spTree>
    <p:extLst>
      <p:ext uri="{BB962C8B-B14F-4D97-AF65-F5344CB8AC3E}">
        <p14:creationId xmlns:p14="http://schemas.microsoft.com/office/powerpoint/2010/main" val="14944769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238691-7807-6B49-9370-AF7F7F0E64A9}" type="datetimeFigureOut">
              <a:rPr lang="en-US" smtClean="0"/>
              <a:t>9/19/13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6C33CE-5D39-144A-989C-44686202BDAA}" type="slidenum">
              <a:rPr lang="en-US" smtClean="0"/>
              <a:t>‹#›</a:t>
            </a:fld>
            <a:endParaRPr lang="en-US"/>
          </a:p>
        </p:txBody>
      </p:sp>
    </p:spTree>
    <p:extLst>
      <p:ext uri="{BB962C8B-B14F-4D97-AF65-F5344CB8AC3E}">
        <p14:creationId xmlns:p14="http://schemas.microsoft.com/office/powerpoint/2010/main" val="258194244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6C33CE-5D39-144A-989C-44686202BDAA}" type="slidenum">
              <a:rPr lang="en-US" smtClean="0"/>
              <a:t>1</a:t>
            </a:fld>
            <a:endParaRPr lang="en-US"/>
          </a:p>
        </p:txBody>
      </p:sp>
    </p:spTree>
    <p:extLst>
      <p:ext uri="{BB962C8B-B14F-4D97-AF65-F5344CB8AC3E}">
        <p14:creationId xmlns:p14="http://schemas.microsoft.com/office/powerpoint/2010/main" val="406653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A15816-5EB8-A144-B968-86421B6CA47A}" type="slidenum">
              <a:rPr lang="en-US" sz="1200"/>
              <a:pPr eaLnBrk="1" hangingPunct="1"/>
              <a:t>19</a:t>
            </a:fld>
            <a:endParaRPr lang="en-US" sz="120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8CCA4B-E879-AB40-B1F6-B64522C60886}" type="slidenum">
              <a:rPr lang="en-US" sz="1200"/>
              <a:pPr eaLnBrk="1" hangingPunct="1"/>
              <a:t>20</a:t>
            </a:fld>
            <a:endParaRPr lang="en-US" sz="120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8CCA4B-E879-AB40-B1F6-B64522C60886}" type="slidenum">
              <a:rPr lang="en-US" sz="1200"/>
              <a:pPr eaLnBrk="1" hangingPunct="1"/>
              <a:t>21</a:t>
            </a:fld>
            <a:endParaRPr lang="en-US" sz="120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8CCA4B-E879-AB40-B1F6-B64522C60886}" type="slidenum">
              <a:rPr lang="en-US" sz="1200"/>
              <a:pPr eaLnBrk="1" hangingPunct="1"/>
              <a:t>22</a:t>
            </a:fld>
            <a:endParaRPr lang="en-US" sz="120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A15816-5EB8-A144-B968-86421B6CA47A}" type="slidenum">
              <a:rPr lang="en-US" sz="1200"/>
              <a:pPr eaLnBrk="1" hangingPunct="1"/>
              <a:t>23</a:t>
            </a:fld>
            <a:endParaRPr lang="en-US" sz="120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8A6C63D-2BED-F74F-9CEC-8B9010288B69}" type="slidenum">
              <a:rPr lang="en-US" sz="1200"/>
              <a:pPr eaLnBrk="1" hangingPunct="1"/>
              <a:t>25</a:t>
            </a:fld>
            <a:endParaRPr lang="en-US" sz="120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857BED2-BE70-AD40-A0F5-4E136CED106B}" type="slidenum">
              <a:rPr lang="en-US" sz="1200"/>
              <a:pPr eaLnBrk="1" hangingPunct="1"/>
              <a:t>26</a:t>
            </a:fld>
            <a:endParaRPr lang="en-US"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857BED2-BE70-AD40-A0F5-4E136CED106B}" type="slidenum">
              <a:rPr lang="en-US" sz="1200"/>
              <a:pPr eaLnBrk="1" hangingPunct="1"/>
              <a:t>27</a:t>
            </a:fld>
            <a:endParaRPr lang="en-US"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857BED2-BE70-AD40-A0F5-4E136CED106B}" type="slidenum">
              <a:rPr lang="en-US" sz="1200"/>
              <a:pPr eaLnBrk="1" hangingPunct="1"/>
              <a:t>28</a:t>
            </a:fld>
            <a:endParaRPr lang="en-US"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857BED2-BE70-AD40-A0F5-4E136CED106B}" type="slidenum">
              <a:rPr lang="en-US" sz="1200"/>
              <a:pPr eaLnBrk="1" hangingPunct="1"/>
              <a:t>29</a:t>
            </a:fld>
            <a:endParaRPr lang="en-US"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E2EC3C1-39B7-414D-9626-1E180949311E}" type="slidenum">
              <a:rPr lang="en-US" sz="1200"/>
              <a:pPr eaLnBrk="1" hangingPunct="1"/>
              <a:t>2</a:t>
            </a:fld>
            <a:endParaRPr 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857BED2-BE70-AD40-A0F5-4E136CED106B}" type="slidenum">
              <a:rPr lang="en-US" sz="1200"/>
              <a:pPr eaLnBrk="1" hangingPunct="1"/>
              <a:t>30</a:t>
            </a:fld>
            <a:endParaRPr lang="en-US"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BC3DDDF-CDF7-E842-AC38-39A097B86838}" type="slidenum">
              <a:rPr lang="en-US" sz="1200"/>
              <a:pPr eaLnBrk="1" hangingPunct="1"/>
              <a:t>31</a:t>
            </a:fld>
            <a:endParaRPr lang="en-US" sz="120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46A7E2-C263-D849-AADA-F38C7698E86F}" type="slidenum">
              <a:rPr lang="en-US" sz="1200"/>
              <a:pPr eaLnBrk="1" hangingPunct="1"/>
              <a:t>32</a:t>
            </a:fld>
            <a:endParaRPr lang="en-US" sz="12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2995D3B-7A63-7446-916C-36EF2EC2700B}" type="slidenum">
              <a:rPr lang="en-US" sz="1200"/>
              <a:pPr eaLnBrk="1" hangingPunct="1"/>
              <a:t>33</a:t>
            </a:fld>
            <a:endParaRPr lang="en-US" sz="12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3656D7B-6BA3-9343-B091-6C5710807A90}" type="slidenum">
              <a:rPr lang="en-US" sz="1200"/>
              <a:pPr eaLnBrk="1" hangingPunct="1"/>
              <a:t>34</a:t>
            </a:fld>
            <a:endParaRPr lang="en-US" sz="120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FA116B8-29BE-A445-BE2D-0889781F24FE}" type="slidenum">
              <a:rPr lang="en-US" sz="1200"/>
              <a:pPr eaLnBrk="1" hangingPunct="1"/>
              <a:t>35</a:t>
            </a:fld>
            <a:endParaRPr lang="en-US" sz="12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D3DD804-84E9-A34B-BD0E-814F2B0422B9}" type="slidenum">
              <a:rPr lang="en-US" sz="1200"/>
              <a:pPr eaLnBrk="1" hangingPunct="1"/>
              <a:t>36</a:t>
            </a:fld>
            <a:endParaRPr lang="en-US" sz="120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8A6C63D-2BED-F74F-9CEC-8B9010288B69}" type="slidenum">
              <a:rPr lang="en-US" sz="1200"/>
              <a:pPr eaLnBrk="1" hangingPunct="1"/>
              <a:t>37</a:t>
            </a:fld>
            <a:endParaRPr lang="en-US" sz="120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E2EC3C1-39B7-414D-9626-1E180949311E}" type="slidenum">
              <a:rPr lang="en-US" sz="1200"/>
              <a:pPr eaLnBrk="1" hangingPunct="1"/>
              <a:t>43</a:t>
            </a:fld>
            <a:endParaRPr 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E2EC3C1-39B7-414D-9626-1E180949311E}" type="slidenum">
              <a:rPr lang="en-US" sz="1200"/>
              <a:pPr eaLnBrk="1" hangingPunct="1"/>
              <a:t>44</a:t>
            </a:fld>
            <a:endParaRPr 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E2EC3C1-39B7-414D-9626-1E180949311E}" type="slidenum">
              <a:rPr lang="en-US" sz="1200"/>
              <a:pPr eaLnBrk="1" hangingPunct="1"/>
              <a:t>3</a:t>
            </a:fld>
            <a:endParaRPr 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9498CC6-0FDD-E643-ACC9-9025619A4B30}" type="slidenum">
              <a:rPr lang="en-US" sz="1200"/>
              <a:pPr eaLnBrk="1" hangingPunct="1"/>
              <a:t>48</a:t>
            </a:fld>
            <a:endParaRPr lang="en-US" sz="12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9498CC6-0FDD-E643-ACC9-9025619A4B30}" type="slidenum">
              <a:rPr lang="en-US" sz="1200"/>
              <a:pPr eaLnBrk="1" hangingPunct="1"/>
              <a:t>49</a:t>
            </a:fld>
            <a:endParaRPr lang="en-US" sz="12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9498CC6-0FDD-E643-ACC9-9025619A4B30}" type="slidenum">
              <a:rPr lang="en-US" sz="1200"/>
              <a:pPr eaLnBrk="1" hangingPunct="1"/>
              <a:t>4</a:t>
            </a:fld>
            <a:endParaRPr lang="en-US" sz="12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9498CC6-0FDD-E643-ACC9-9025619A4B30}" type="slidenum">
              <a:rPr lang="en-US" sz="1200"/>
              <a:pPr eaLnBrk="1" hangingPunct="1"/>
              <a:t>5</a:t>
            </a:fld>
            <a:endParaRPr lang="en-US" sz="12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9498CC6-0FDD-E643-ACC9-9025619A4B30}" type="slidenum">
              <a:rPr lang="en-US" sz="1200"/>
              <a:pPr eaLnBrk="1" hangingPunct="1"/>
              <a:t>6</a:t>
            </a:fld>
            <a:endParaRPr lang="en-US" sz="12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8A6C63D-2BED-F74F-9CEC-8B9010288B69}" type="slidenum">
              <a:rPr lang="en-US" sz="1200"/>
              <a:pPr eaLnBrk="1" hangingPunct="1"/>
              <a:t>12</a:t>
            </a:fld>
            <a:endParaRPr lang="en-US" sz="120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8A6C63D-2BED-F74F-9CEC-8B9010288B69}" type="slidenum">
              <a:rPr lang="en-US" sz="1200"/>
              <a:pPr eaLnBrk="1" hangingPunct="1"/>
              <a:t>13</a:t>
            </a:fld>
            <a:endParaRPr lang="en-US" sz="120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A15816-5EB8-A144-B968-86421B6CA47A}" type="slidenum">
              <a:rPr lang="en-US" sz="1200"/>
              <a:pPr eaLnBrk="1" hangingPunct="1"/>
              <a:t>18</a:t>
            </a:fld>
            <a:endParaRPr lang="en-US" sz="120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ASEN 5090 Axelrad and Larson</a:t>
            </a:r>
            <a:endParaRPr lang="en-US" dirty="0"/>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ASEN 5090 Axelrad and Larson</a:t>
            </a:r>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ASEN 5090 Axelrad and Larson</a:t>
            </a:r>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ASEN 5090 Axelrad and Larson</a:t>
            </a:r>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ASEN 5090 Axelrad and Larson</a:t>
            </a:r>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ASEN 5090 Axelrad and Larson</a:t>
            </a:r>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ASEN 5090 Axelrad and Larson</a:t>
            </a:r>
            <a:endParaRPr lang="en-US"/>
          </a:p>
        </p:txBody>
      </p:sp>
      <p:sp>
        <p:nvSpPr>
          <p:cNvPr id="9" name="Slide Number Placeholder 8"/>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ASEN 5090 Axelrad and Larson</a:t>
            </a:r>
            <a:endParaRPr lang="en-US"/>
          </a:p>
        </p:txBody>
      </p:sp>
      <p:sp>
        <p:nvSpPr>
          <p:cNvPr id="5" name="Slide Number Placeholder 4"/>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ASEN 5090 Axelrad and Larson</a:t>
            </a:r>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ASEN 5090 Axelrad and Larson</a:t>
            </a:r>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7" name="Rectangle 6"/>
          <p:cNvSpPr/>
          <p:nvPr/>
        </p:nvSpPr>
        <p:spPr>
          <a:xfrm>
            <a:off x="0" y="6019800"/>
            <a:ext cx="9144000" cy="838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rgbClr val="CFB879"/>
                </a:solidFill>
              </a:defRPr>
            </a:lvl1pPr>
          </a:lstStyle>
          <a:p>
            <a:r>
              <a:rPr lang="en-US" smtClean="0"/>
              <a:t>ASEN 5090 Axelrad and Larson</a:t>
            </a:r>
            <a:endParaRPr lang="en-US" dirty="0"/>
          </a:p>
        </p:txBody>
      </p:sp>
      <p:pic>
        <p:nvPicPr>
          <p:cNvPr id="10" name="Picture 9" descr="UCB_logo-horiz_WHT–smal.eps"/>
          <p:cNvPicPr>
            <a:picLocks noChangeAspect="1"/>
          </p:cNvPicPr>
          <p:nvPr/>
        </p:nvPicPr>
        <p:blipFill>
          <a:blip r:embed="rId13"/>
          <a:stretch>
            <a:fillRect/>
          </a:stretch>
        </p:blipFill>
        <p:spPr>
          <a:xfrm>
            <a:off x="495300" y="6159326"/>
            <a:ext cx="2247900" cy="533748"/>
          </a:xfrm>
          <a:prstGeom prst="rect">
            <a:avLst/>
          </a:prstGeom>
        </p:spPr>
      </p:pic>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3EFB43-BEAF-4970-A06C-24B01B76FA9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hd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1800" b="0" kern="1200">
          <a:solidFill>
            <a:schemeClr val="tx1"/>
          </a:solidFill>
          <a:latin typeface="+mn-lt"/>
          <a:ea typeface="+mn-ea"/>
          <a:cs typeface="Arial Black"/>
        </a:defRPr>
      </a:lvl1pPr>
      <a:lvl2pPr marL="742950" indent="-285750" algn="l" defTabSz="914400" rtl="0" eaLnBrk="1" latinLnBrk="0" hangingPunct="1">
        <a:spcBef>
          <a:spcPct val="20000"/>
        </a:spcBef>
        <a:buFont typeface="Arial" pitchFamily="34" charset="0"/>
        <a:buChar char="–"/>
        <a:defRPr sz="1800" b="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b="0"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4" Type="http://schemas.openxmlformats.org/officeDocument/2006/relationships/image" Target="../media/image3.wmf"/><Relationship Id="rId5" Type="http://schemas.openxmlformats.org/officeDocument/2006/relationships/image" Target="../media/image4.jpe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emf"/><Relationship Id="rId1" Type="http://schemas.openxmlformats.org/officeDocument/2006/relationships/slideLayout" Target="../slideLayouts/slideLayout6.xml"/><Relationship Id="rId2"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image" Target="../media/image22.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2.wdp"/><Relationship Id="rId5" Type="http://schemas.openxmlformats.org/officeDocument/2006/relationships/image" Target="../media/image25.png"/><Relationship Id="rId6" Type="http://schemas.openxmlformats.org/officeDocument/2006/relationships/image" Target="../media/image26.emf"/><Relationship Id="rId7"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ps.unavco.org/geoid/"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1" Type="http://schemas.openxmlformats.org/officeDocument/2006/relationships/image" Target="../media/image41.emf"/><Relationship Id="rId12" Type="http://schemas.openxmlformats.org/officeDocument/2006/relationships/image" Target="../media/image42.emf"/><Relationship Id="rId13" Type="http://schemas.openxmlformats.org/officeDocument/2006/relationships/image" Target="../media/image43.emf"/><Relationship Id="rId14"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emf"/><Relationship Id="rId6" Type="http://schemas.openxmlformats.org/officeDocument/2006/relationships/image" Target="../media/image36.png"/><Relationship Id="rId7" Type="http://schemas.openxmlformats.org/officeDocument/2006/relationships/image" Target="../media/image37.emf"/><Relationship Id="rId8" Type="http://schemas.openxmlformats.org/officeDocument/2006/relationships/image" Target="../media/image38.emf"/><Relationship Id="rId9" Type="http://schemas.openxmlformats.org/officeDocument/2006/relationships/image" Target="../media/image39.emf"/><Relationship Id="rId10" Type="http://schemas.openxmlformats.org/officeDocument/2006/relationships/image" Target="../media/image4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1" Type="http://schemas.openxmlformats.org/officeDocument/2006/relationships/image" Target="../media/image51.emf"/><Relationship Id="rId12" Type="http://schemas.openxmlformats.org/officeDocument/2006/relationships/image" Target="../media/image52.emf"/><Relationship Id="rId13" Type="http://schemas.openxmlformats.org/officeDocument/2006/relationships/image" Target="../media/image53.emf"/><Relationship Id="rId14"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46.emf"/><Relationship Id="rId7" Type="http://schemas.openxmlformats.org/officeDocument/2006/relationships/image" Target="../media/image47.emf"/><Relationship Id="rId8" Type="http://schemas.openxmlformats.org/officeDocument/2006/relationships/image" Target="../media/image48.emf"/><Relationship Id="rId9" Type="http://schemas.openxmlformats.org/officeDocument/2006/relationships/image" Target="../media/image49.emf"/><Relationship Id="rId10" Type="http://schemas.openxmlformats.org/officeDocument/2006/relationships/image" Target="../media/image5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56.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57.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57.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46.xml.rels><?xml version="1.0" encoding="UTF-8" standalone="yes"?>
<Relationships xmlns="http://schemas.openxmlformats.org/package/2006/relationships"><Relationship Id="rId3" Type="http://schemas.openxmlformats.org/officeDocument/2006/relationships/image" Target="../media/image62.emf"/><Relationship Id="rId4" Type="http://schemas.openxmlformats.org/officeDocument/2006/relationships/image" Target="../media/image63.emf"/><Relationship Id="rId5" Type="http://schemas.openxmlformats.org/officeDocument/2006/relationships/image" Target="../media/image64.emf"/><Relationship Id="rId6" Type="http://schemas.openxmlformats.org/officeDocument/2006/relationships/image" Target="../media/image65.emf"/><Relationship Id="rId7"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8.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2.bin"/><Relationship Id="rId5" Type="http://schemas.openxmlformats.org/officeDocument/2006/relationships/image" Target="../media/image5.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image" Target="../media/image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 Id="rId3"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1" Type="http://schemas.openxmlformats.org/officeDocument/2006/relationships/slideLayout" Target="../slideLayouts/slideLayout6.xml"/><Relationship Id="rId2"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Coordinate Frames</a:t>
            </a:r>
            <a:endParaRPr lang="en-US" dirty="0">
              <a:latin typeface="Arial" charset="0"/>
              <a:ea typeface="ＭＳ Ｐゴシック" charset="0"/>
              <a:cs typeface="ＭＳ Ｐゴシック" charset="0"/>
            </a:endParaRPr>
          </a:p>
        </p:txBody>
      </p:sp>
      <p:sp>
        <p:nvSpPr>
          <p:cNvPr id="18435" name="Rectangle 5"/>
          <p:cNvSpPr>
            <a:spLocks noGrp="1" noChangeArrowheads="1"/>
          </p:cNvSpPr>
          <p:nvPr>
            <p:ph type="body" idx="1"/>
          </p:nvPr>
        </p:nvSpPr>
        <p:spPr/>
        <p:txBody>
          <a:bodyPr/>
          <a:lstStyle/>
          <a:p>
            <a:pPr eaLnBrk="1" hangingPunct="1">
              <a:buFont typeface="Wingdings" charset="0"/>
              <a:buNone/>
            </a:pPr>
            <a:r>
              <a:rPr lang="en-US" dirty="0">
                <a:latin typeface="Arial" charset="0"/>
                <a:ea typeface="ＭＳ Ｐゴシック" charset="0"/>
                <a:cs typeface="ＭＳ Ｐゴシック" charset="0"/>
              </a:rPr>
              <a:t>ASEN </a:t>
            </a:r>
            <a:r>
              <a:rPr lang="en-US" dirty="0" smtClean="0">
                <a:latin typeface="Arial" charset="0"/>
                <a:ea typeface="ＭＳ Ｐゴシック" charset="0"/>
                <a:cs typeface="ＭＳ Ｐゴシック" charset="0"/>
              </a:rPr>
              <a:t>5090</a:t>
            </a:r>
            <a:endParaRPr lang="en-US" dirty="0">
              <a:latin typeface="Arial" charset="0"/>
              <a:ea typeface="ＭＳ Ｐゴシック" charset="0"/>
              <a:cs typeface="ＭＳ Ｐゴシック" charset="0"/>
            </a:endParaRPr>
          </a:p>
        </p:txBody>
      </p:sp>
      <p:sp>
        <p:nvSpPr>
          <p:cNvPr id="2" name="Footer Placeholder 1"/>
          <p:cNvSpPr>
            <a:spLocks noGrp="1"/>
          </p:cNvSpPr>
          <p:nvPr>
            <p:ph type="ftr" sz="quarter" idx="11"/>
          </p:nvPr>
        </p:nvSpPr>
        <p:spPr/>
        <p:txBody>
          <a:bodyPr/>
          <a:lstStyle/>
          <a:p>
            <a:r>
              <a:rPr lang="en-US" smtClean="0"/>
              <a:t>ASEN 5090 Axelrad and Larson</a:t>
            </a:r>
            <a:endParaRPr lang="en-US" dirty="0"/>
          </a:p>
        </p:txBody>
      </p:sp>
      <p:sp>
        <p:nvSpPr>
          <p:cNvPr id="3" name="Slide Number Placeholder 2"/>
          <p:cNvSpPr>
            <a:spLocks noGrp="1"/>
          </p:cNvSpPr>
          <p:nvPr>
            <p:ph type="sldNum" sz="quarter" idx="12"/>
          </p:nvPr>
        </p:nvSpPr>
        <p:spPr/>
        <p:txBody>
          <a:bodyPr/>
          <a:lstStyle/>
          <a:p>
            <a:fld id="{9E3EFB43-BEAF-4970-A06C-24B01B76FA99}" type="slidenum">
              <a:rPr lang="en-US" smtClean="0"/>
              <a:pPr/>
              <a:t>1</a:t>
            </a:fld>
            <a:endParaRPr lang="en-US"/>
          </a:p>
        </p:txBody>
      </p:sp>
      <p:sp>
        <p:nvSpPr>
          <p:cNvPr id="18436" name="Rectangle 9"/>
          <p:cNvSpPr>
            <a:spLocks noChangeArrowheads="1"/>
          </p:cNvSpPr>
          <p:nvPr/>
        </p:nvSpPr>
        <p:spPr bwMode="auto">
          <a:xfrm>
            <a:off x="5257800" y="6400800"/>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r>
              <a:rPr lang="en-US" sz="900">
                <a:latin typeface="Comic Sans MS" charset="0"/>
              </a:rPr>
              <a:t> </a:t>
            </a:r>
          </a:p>
          <a:p>
            <a:r>
              <a:rPr lang="en-US" sz="900">
                <a:latin typeface="Comic Sans MS" charset="0"/>
              </a:rPr>
              <a:t>ASEN 5090 LECTURE NOTES – LARSON, AXELRAD      </a:t>
            </a:r>
          </a:p>
        </p:txBody>
      </p:sp>
      <p:pic>
        <p:nvPicPr>
          <p:cNvPr id="7"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762000"/>
            <a:ext cx="17145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187" y="762000"/>
            <a:ext cx="2106613"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 name="Picture 11" descr="geoid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457200"/>
            <a:ext cx="2152650"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472762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8" name="Group 4"/>
          <p:cNvGrpSpPr>
            <a:grpSpLocks/>
          </p:cNvGrpSpPr>
          <p:nvPr/>
        </p:nvGrpSpPr>
        <p:grpSpPr bwMode="auto">
          <a:xfrm>
            <a:off x="5948362" y="1954213"/>
            <a:ext cx="1470025" cy="1828800"/>
            <a:chOff x="3747" y="895"/>
            <a:chExt cx="926" cy="1152"/>
          </a:xfrm>
        </p:grpSpPr>
        <p:sp>
          <p:nvSpPr>
            <p:cNvPr id="25609" name="Line 5"/>
            <p:cNvSpPr>
              <a:spLocks noChangeShapeType="1"/>
            </p:cNvSpPr>
            <p:nvPr/>
          </p:nvSpPr>
          <p:spPr bwMode="auto">
            <a:xfrm flipV="1">
              <a:off x="3747" y="1527"/>
              <a:ext cx="572" cy="164"/>
            </a:xfrm>
            <a:prstGeom prst="line">
              <a:avLst/>
            </a:prstGeom>
            <a:noFill/>
            <a:ln w="12700">
              <a:solidFill>
                <a:schemeClr val="tx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0" name="Line 6"/>
            <p:cNvSpPr>
              <a:spLocks noChangeShapeType="1"/>
            </p:cNvSpPr>
            <p:nvPr/>
          </p:nvSpPr>
          <p:spPr bwMode="auto">
            <a:xfrm flipH="1" flipV="1">
              <a:off x="4319" y="1527"/>
              <a:ext cx="354" cy="520"/>
            </a:xfrm>
            <a:prstGeom prst="line">
              <a:avLst/>
            </a:prstGeom>
            <a:noFill/>
            <a:ln w="12700">
              <a:solidFill>
                <a:schemeClr val="tx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1" name="Line 7"/>
            <p:cNvSpPr>
              <a:spLocks noChangeShapeType="1"/>
            </p:cNvSpPr>
            <p:nvPr/>
          </p:nvSpPr>
          <p:spPr bwMode="auto">
            <a:xfrm flipV="1">
              <a:off x="3863" y="1527"/>
              <a:ext cx="456" cy="322"/>
            </a:xfrm>
            <a:prstGeom prst="line">
              <a:avLst/>
            </a:prstGeom>
            <a:noFill/>
            <a:ln w="12700">
              <a:solidFill>
                <a:schemeClr val="tx1"/>
              </a:solidFill>
              <a:prstDash val="sysDot"/>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2" name="Line 8"/>
            <p:cNvSpPr>
              <a:spLocks noChangeShapeType="1"/>
            </p:cNvSpPr>
            <p:nvPr/>
          </p:nvSpPr>
          <p:spPr bwMode="auto">
            <a:xfrm flipH="1">
              <a:off x="4315" y="895"/>
              <a:ext cx="99" cy="627"/>
            </a:xfrm>
            <a:prstGeom prst="line">
              <a:avLst/>
            </a:prstGeom>
            <a:noFill/>
            <a:ln w="12700">
              <a:solidFill>
                <a:schemeClr val="tx1"/>
              </a:solidFill>
              <a:prstDash val="sysDot"/>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3" name="Line 9"/>
            <p:cNvSpPr>
              <a:spLocks noChangeShapeType="1"/>
            </p:cNvSpPr>
            <p:nvPr/>
          </p:nvSpPr>
          <p:spPr bwMode="auto">
            <a:xfrm>
              <a:off x="4389" y="1868"/>
              <a:ext cx="95" cy="59"/>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14" name="Line 10"/>
            <p:cNvSpPr>
              <a:spLocks noChangeShapeType="1"/>
            </p:cNvSpPr>
            <p:nvPr/>
          </p:nvSpPr>
          <p:spPr bwMode="auto">
            <a:xfrm flipV="1">
              <a:off x="4326" y="1013"/>
              <a:ext cx="302" cy="52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16" name="Arc 15"/>
            <p:cNvSpPr>
              <a:spLocks/>
            </p:cNvSpPr>
            <p:nvPr/>
          </p:nvSpPr>
          <p:spPr bwMode="auto">
            <a:xfrm flipH="1">
              <a:off x="4369" y="1691"/>
              <a:ext cx="228" cy="210"/>
            </a:xfrm>
            <a:custGeom>
              <a:avLst/>
              <a:gdLst>
                <a:gd name="T0" fmla="*/ 0 w 43200"/>
                <a:gd name="T1" fmla="*/ 0 h 41702"/>
                <a:gd name="T2" fmla="*/ 0 w 43200"/>
                <a:gd name="T3" fmla="*/ 0 h 41702"/>
                <a:gd name="T4" fmla="*/ 0 w 43200"/>
                <a:gd name="T5" fmla="*/ 0 h 41702"/>
                <a:gd name="T6" fmla="*/ 0 60000 65536"/>
                <a:gd name="T7" fmla="*/ 0 60000 65536"/>
                <a:gd name="T8" fmla="*/ 0 60000 65536"/>
                <a:gd name="T9" fmla="*/ 0 w 43200"/>
                <a:gd name="T10" fmla="*/ 0 h 41702"/>
                <a:gd name="T11" fmla="*/ 43200 w 43200"/>
                <a:gd name="T12" fmla="*/ 41702 h 41702"/>
              </a:gdLst>
              <a:ahLst/>
              <a:cxnLst>
                <a:cxn ang="T6">
                  <a:pos x="T0" y="T1"/>
                </a:cxn>
                <a:cxn ang="T7">
                  <a:pos x="T2" y="T3"/>
                </a:cxn>
                <a:cxn ang="T8">
                  <a:pos x="T4" y="T5"/>
                </a:cxn>
              </a:cxnLst>
              <a:rect l="T9" t="T10" r="T11" b="T12"/>
              <a:pathLst>
                <a:path w="43200" h="41702" fill="none" extrusionOk="0">
                  <a:moveTo>
                    <a:pt x="417" y="25825"/>
                  </a:moveTo>
                  <a:cubicBezTo>
                    <a:pt x="139" y="24434"/>
                    <a:pt x="0" y="23018"/>
                    <a:pt x="0" y="21600"/>
                  </a:cubicBezTo>
                  <a:cubicBezTo>
                    <a:pt x="0" y="9670"/>
                    <a:pt x="9670" y="0"/>
                    <a:pt x="21600" y="0"/>
                  </a:cubicBezTo>
                  <a:cubicBezTo>
                    <a:pt x="33529" y="0"/>
                    <a:pt x="43200" y="9670"/>
                    <a:pt x="43200" y="21600"/>
                  </a:cubicBezTo>
                  <a:cubicBezTo>
                    <a:pt x="43199" y="30479"/>
                    <a:pt x="37766" y="38453"/>
                    <a:pt x="29503" y="41702"/>
                  </a:cubicBezTo>
                </a:path>
                <a:path w="43200" h="41702" stroke="0" extrusionOk="0">
                  <a:moveTo>
                    <a:pt x="417" y="25825"/>
                  </a:moveTo>
                  <a:cubicBezTo>
                    <a:pt x="139" y="24434"/>
                    <a:pt x="0" y="23018"/>
                    <a:pt x="0" y="21600"/>
                  </a:cubicBezTo>
                  <a:cubicBezTo>
                    <a:pt x="0" y="9670"/>
                    <a:pt x="9670" y="0"/>
                    <a:pt x="21600" y="0"/>
                  </a:cubicBezTo>
                  <a:cubicBezTo>
                    <a:pt x="33529" y="0"/>
                    <a:pt x="43200" y="9670"/>
                    <a:pt x="43200" y="21600"/>
                  </a:cubicBezTo>
                  <a:cubicBezTo>
                    <a:pt x="43199" y="30479"/>
                    <a:pt x="37766" y="38453"/>
                    <a:pt x="29503" y="41702"/>
                  </a:cubicBezTo>
                  <a:lnTo>
                    <a:pt x="21600" y="2160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10</a:t>
            </a:fld>
            <a:endParaRPr lang="en-US"/>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900" y="2362200"/>
            <a:ext cx="3060700" cy="1295400"/>
          </a:xfrm>
          <a:prstGeom prst="rect">
            <a:avLst/>
          </a:prstGeom>
        </p:spPr>
      </p:pic>
      <p:pic>
        <p:nvPicPr>
          <p:cNvPr id="19" name="Picture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3200400"/>
            <a:ext cx="114300" cy="1778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500" y="1981200"/>
            <a:ext cx="190500" cy="304800"/>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000" y="3048000"/>
            <a:ext cx="190500" cy="304800"/>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5700" y="3657600"/>
            <a:ext cx="190500" cy="304800"/>
          </a:xfrm>
          <a:prstGeom prst="rect">
            <a:avLst/>
          </a:prstGeom>
        </p:spPr>
      </p:pic>
      <p:sp>
        <p:nvSpPr>
          <p:cNvPr id="25" name="Rounded Rectangle 24"/>
          <p:cNvSpPr/>
          <p:nvPr/>
        </p:nvSpPr>
        <p:spPr>
          <a:xfrm>
            <a:off x="381000" y="1524000"/>
            <a:ext cx="4419600" cy="457200"/>
          </a:xfrm>
          <a:prstGeom prst="roundRect">
            <a:avLst/>
          </a:prstGeom>
          <a:solidFill>
            <a:schemeClr val="bg2">
              <a:lumMod val="75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535485" y="1567934"/>
            <a:ext cx="3298198" cy="369332"/>
          </a:xfrm>
          <a:prstGeom prst="rect">
            <a:avLst/>
          </a:prstGeom>
          <a:noFill/>
        </p:spPr>
        <p:txBody>
          <a:bodyPr wrap="none" rtlCol="0">
            <a:spAutoFit/>
          </a:bodyPr>
          <a:lstStyle/>
          <a:p>
            <a:r>
              <a:rPr lang="en-US" dirty="0" smtClean="0"/>
              <a:t>Rotation about 3</a:t>
            </a:r>
            <a:r>
              <a:rPr lang="en-US" baseline="30000" dirty="0"/>
              <a:t>r</a:t>
            </a:r>
            <a:r>
              <a:rPr lang="en-US" baseline="30000" dirty="0" smtClean="0"/>
              <a:t>d</a:t>
            </a:r>
            <a:r>
              <a:rPr lang="en-US" dirty="0" smtClean="0"/>
              <a:t> axis (e.g. Z)</a:t>
            </a:r>
            <a:endParaRPr lang="en-US" dirty="0"/>
          </a:p>
        </p:txBody>
      </p:sp>
      <p:sp>
        <p:nvSpPr>
          <p:cNvPr id="31" name="Rectangle 2"/>
          <p:cNvSpPr>
            <a:spLocks noGrp="1" noChangeArrowheads="1"/>
          </p:cNvSpPr>
          <p:nvPr>
            <p:ph type="title"/>
          </p:nvPr>
        </p:nvSpPr>
        <p:spPr>
          <a:xfrm>
            <a:off x="381000" y="0"/>
            <a:ext cx="8458200" cy="1143000"/>
          </a:xfrm>
        </p:spPr>
        <p:txBody>
          <a:bodyPr>
            <a:normAutofit/>
          </a:bodyPr>
          <a:lstStyle/>
          <a:p>
            <a:pPr eaLnBrk="1" hangingPunct="1"/>
            <a:r>
              <a:rPr lang="en-US" sz="2400" dirty="0">
                <a:latin typeface="Arial" charset="0"/>
                <a:ea typeface="ＭＳ Ｐゴシック" charset="0"/>
                <a:cs typeface="ＭＳ Ｐゴシック" charset="0"/>
              </a:rPr>
              <a:t>TRANSFORMATION MATRICES FOR EULER ROTATIONS</a:t>
            </a:r>
          </a:p>
        </p:txBody>
      </p:sp>
    </p:spTree>
    <p:extLst>
      <p:ext uri="{BB962C8B-B14F-4D97-AF65-F5344CB8AC3E}">
        <p14:creationId xmlns:p14="http://schemas.microsoft.com/office/powerpoint/2010/main" val="374237100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457200" y="76200"/>
            <a:ext cx="8229600" cy="1143000"/>
          </a:xfrm>
        </p:spPr>
        <p:txBody>
          <a:bodyPr/>
          <a:lstStyle/>
          <a:p>
            <a:pPr eaLnBrk="1" hangingPunct="1"/>
            <a:r>
              <a:rPr lang="en-US" dirty="0" smtClean="0">
                <a:latin typeface="Arial" charset="0"/>
                <a:ea typeface="ＭＳ Ｐゴシック" charset="0"/>
                <a:cs typeface="ＭＳ Ｐゴシック" charset="0"/>
              </a:rPr>
              <a:t>EULER </a:t>
            </a:r>
            <a:r>
              <a:rPr lang="en-US" dirty="0">
                <a:latin typeface="Arial" charset="0"/>
                <a:ea typeface="ＭＳ Ｐゴシック" charset="0"/>
                <a:cs typeface="ＭＳ Ｐゴシック" charset="0"/>
              </a:rPr>
              <a:t>3-1-</a:t>
            </a:r>
            <a:r>
              <a:rPr lang="en-US" dirty="0" smtClean="0">
                <a:latin typeface="Arial" charset="0"/>
                <a:ea typeface="ＭＳ Ｐゴシック" charset="0"/>
                <a:cs typeface="ＭＳ Ｐゴシック" charset="0"/>
              </a:rPr>
              <a:t>3 (boring, boring, boring)</a:t>
            </a:r>
            <a:endParaRPr lang="en-US" dirty="0">
              <a:latin typeface="Arial" charset="0"/>
              <a:ea typeface="ＭＳ Ｐゴシック" charset="0"/>
              <a:cs typeface="ＭＳ Ｐゴシック" charset="0"/>
            </a:endParaRPr>
          </a:p>
        </p:txBody>
      </p:sp>
      <p:sp>
        <p:nvSpPr>
          <p:cNvPr id="26629" name="Rectangle 3"/>
          <p:cNvSpPr>
            <a:spLocks noGrp="1" noChangeArrowheads="1"/>
          </p:cNvSpPr>
          <p:nvPr>
            <p:ph type="body" idx="1"/>
          </p:nvPr>
        </p:nvSpPr>
        <p:spPr>
          <a:xfrm>
            <a:off x="457200" y="1143000"/>
            <a:ext cx="8229600" cy="4987925"/>
          </a:xfrm>
        </p:spPr>
        <p:txBody>
          <a:bodyPr/>
          <a:lstStyle/>
          <a:p>
            <a:r>
              <a:rPr lang="en-US" dirty="0">
                <a:latin typeface="Arial" charset="0"/>
                <a:ea typeface="ＭＳ Ｐゴシック" charset="0"/>
                <a:cs typeface="ＭＳ Ｐゴシック" charset="0"/>
              </a:rPr>
              <a:t>First  </a:t>
            </a:r>
            <a:r>
              <a:rPr lang="en-US" dirty="0" smtClean="0">
                <a:latin typeface="Arial" charset="0"/>
                <a:ea typeface="ＭＳ Ｐゴシック" charset="0"/>
                <a:cs typeface="ＭＳ Ｐゴシック" charset="0"/>
              </a:rPr>
              <a:t>          then            then</a:t>
            </a:r>
            <a:endParaRPr lang="en-US" dirty="0">
              <a:latin typeface="Arial" charset="0"/>
              <a:ea typeface="ＭＳ Ｐゴシック" charset="0"/>
              <a:cs typeface="ＭＳ Ｐゴシック" charset="0"/>
            </a:endParaRP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11</a:t>
            </a:fld>
            <a:endParaRPr lang="en-US"/>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81200"/>
            <a:ext cx="8242300" cy="12954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962400"/>
            <a:ext cx="7975600" cy="1295400"/>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1231900"/>
            <a:ext cx="533400" cy="215900"/>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2400" y="1231900"/>
            <a:ext cx="508000" cy="215900"/>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6200" y="1231900"/>
            <a:ext cx="546100" cy="215900"/>
          </a:xfrm>
          <a:prstGeom prst="rect">
            <a:avLst/>
          </a:prstGeom>
        </p:spPr>
      </p:pic>
    </p:spTree>
    <p:extLst>
      <p:ext uri="{BB962C8B-B14F-4D97-AF65-F5344CB8AC3E}">
        <p14:creationId xmlns:p14="http://schemas.microsoft.com/office/powerpoint/2010/main" val="427073607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609600" y="1828800"/>
            <a:ext cx="7924800" cy="1600200"/>
          </a:xfrm>
          <a:prstGeom prst="roundRect">
            <a:avLst>
              <a:gd name="adj" fmla="val 12857"/>
            </a:avLst>
          </a:prstGeom>
          <a:solidFill>
            <a:schemeClr val="bg2">
              <a:lumMod val="75000"/>
            </a:schemeClr>
          </a:solidFill>
          <a:ln>
            <a:solidFill>
              <a:schemeClr val="bg2">
                <a:lumMod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51" name="Rectangle 2"/>
          <p:cNvSpPr>
            <a:spLocks noGrp="1" noChangeArrowheads="1"/>
          </p:cNvSpPr>
          <p:nvPr>
            <p:ph type="title"/>
          </p:nvPr>
        </p:nvSpPr>
        <p:spPr>
          <a:xfrm>
            <a:off x="457200" y="1828800"/>
            <a:ext cx="8229600" cy="1600200"/>
          </a:xfrm>
        </p:spPr>
        <p:txBody>
          <a:bodyPr>
            <a:noAutofit/>
          </a:bodyPr>
          <a:lstStyle/>
          <a:p>
            <a:pPr algn="ctr" eaLnBrk="1" hangingPunct="1"/>
            <a:r>
              <a:rPr lang="en-US" dirty="0">
                <a:latin typeface="Arial" charset="0"/>
                <a:ea typeface="ＭＳ Ｐゴシック" charset="0"/>
                <a:cs typeface="ＭＳ Ｐゴシック" charset="0"/>
              </a:rPr>
              <a:t>EARTH CENTERED INERTIAL (</a:t>
            </a:r>
            <a:r>
              <a:rPr lang="en-US" dirty="0" smtClean="0">
                <a:latin typeface="Arial" charset="0"/>
                <a:ea typeface="ＭＳ Ｐゴシック" charset="0"/>
                <a:cs typeface="ＭＳ Ｐゴシック" charset="0"/>
              </a:rPr>
              <a:t>ECI)</a:t>
            </a:r>
            <a:br>
              <a:rPr lang="en-US" dirty="0" smtClean="0">
                <a:latin typeface="Arial" charset="0"/>
                <a:ea typeface="ＭＳ Ｐゴシック" charset="0"/>
                <a:cs typeface="ＭＳ Ｐゴシック" charset="0"/>
              </a:rPr>
            </a:br>
            <a:r>
              <a:rPr lang="en-US" dirty="0" smtClean="0">
                <a:latin typeface="Arial" charset="0"/>
                <a:ea typeface="ＭＳ Ｐゴシック" charset="0"/>
                <a:cs typeface="ＭＳ Ｐゴシック" charset="0"/>
              </a:rPr>
              <a:t>AND</a:t>
            </a:r>
            <a:br>
              <a:rPr lang="en-US" dirty="0" smtClean="0">
                <a:latin typeface="Arial" charset="0"/>
                <a:ea typeface="ＭＳ Ｐゴシック" charset="0"/>
                <a:cs typeface="ＭＳ Ｐゴシック" charset="0"/>
              </a:rPr>
            </a:br>
            <a:r>
              <a:rPr lang="en-US" dirty="0" smtClean="0">
                <a:latin typeface="Arial" charset="0"/>
                <a:ea typeface="ＭＳ Ｐゴシック" charset="0"/>
                <a:cs typeface="ＭＳ Ｐゴシック" charset="0"/>
              </a:rPr>
              <a:t>EARTH CENTERED EARTH FIXED (ECEF)</a:t>
            </a:r>
            <a:endParaRPr lang="en-US" dirty="0">
              <a:latin typeface="Arial" charset="0"/>
              <a:ea typeface="ＭＳ Ｐゴシック" charset="0"/>
              <a:cs typeface="ＭＳ Ｐゴシック" charset="0"/>
            </a:endParaRP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12</a:t>
            </a:fld>
            <a:endParaRPr lang="en-US"/>
          </a:p>
        </p:txBody>
      </p:sp>
    </p:spTree>
    <p:extLst>
      <p:ext uri="{BB962C8B-B14F-4D97-AF65-F5344CB8AC3E}">
        <p14:creationId xmlns:p14="http://schemas.microsoft.com/office/powerpoint/2010/main" val="200082125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457200" y="76200"/>
            <a:ext cx="8229600" cy="1143000"/>
          </a:xfrm>
        </p:spPr>
        <p:txBody>
          <a:bodyPr/>
          <a:lstStyle/>
          <a:p>
            <a:pPr eaLnBrk="1" hangingPunct="1"/>
            <a:r>
              <a:rPr lang="en-US" dirty="0">
                <a:latin typeface="Arial" charset="0"/>
                <a:ea typeface="ＭＳ Ｐゴシック" charset="0"/>
                <a:cs typeface="ＭＳ Ｐゴシック" charset="0"/>
              </a:rPr>
              <a:t>EARTH CENTERED INERTIAL (</a:t>
            </a:r>
            <a:r>
              <a:rPr lang="en-US" dirty="0" smtClean="0">
                <a:latin typeface="Arial" charset="0"/>
                <a:ea typeface="ＭＳ Ｐゴシック" charset="0"/>
                <a:cs typeface="ＭＳ Ｐゴシック" charset="0"/>
              </a:rPr>
              <a:t>ECI)</a:t>
            </a:r>
            <a:endParaRPr lang="en-US" dirty="0">
              <a:latin typeface="Arial" charset="0"/>
              <a:ea typeface="ＭＳ Ｐゴシック" charset="0"/>
              <a:cs typeface="ＭＳ Ｐゴシック" charset="0"/>
            </a:endParaRPr>
          </a:p>
        </p:txBody>
      </p:sp>
      <p:sp>
        <p:nvSpPr>
          <p:cNvPr id="27652" name="Rectangle 3"/>
          <p:cNvSpPr>
            <a:spLocks noGrp="1" noChangeArrowheads="1"/>
          </p:cNvSpPr>
          <p:nvPr>
            <p:ph type="body" idx="1"/>
          </p:nvPr>
        </p:nvSpPr>
        <p:spPr>
          <a:xfrm>
            <a:off x="457200" y="1295400"/>
            <a:ext cx="8229600" cy="4495800"/>
          </a:xfrm>
        </p:spPr>
        <p:txBody>
          <a:bodyPr/>
          <a:lstStyle/>
          <a:p>
            <a:pPr eaLnBrk="1" hangingPunct="1">
              <a:lnSpc>
                <a:spcPct val="130000"/>
              </a:lnSpc>
            </a:pPr>
            <a:r>
              <a:rPr lang="en-US" dirty="0">
                <a:latin typeface="Arial" charset="0"/>
                <a:ea typeface="ＭＳ Ｐゴシック" charset="0"/>
                <a:cs typeface="ＭＳ Ｐゴシック" charset="0"/>
              </a:rPr>
              <a:t>Origin at </a:t>
            </a:r>
            <a:r>
              <a:rPr lang="en-US" dirty="0" smtClean="0">
                <a:latin typeface="Arial" charset="0"/>
                <a:ea typeface="ＭＳ Ｐゴシック" charset="0"/>
                <a:cs typeface="ＭＳ Ｐゴシック" charset="0"/>
              </a:rPr>
              <a:t>Earth </a:t>
            </a:r>
            <a:r>
              <a:rPr lang="en-US" dirty="0">
                <a:latin typeface="Arial" charset="0"/>
                <a:ea typeface="ＭＳ Ｐゴシック" charset="0"/>
                <a:cs typeface="ＭＳ Ｐゴシック" charset="0"/>
              </a:rPr>
              <a:t>center of mass</a:t>
            </a:r>
          </a:p>
          <a:p>
            <a:pPr eaLnBrk="1" hangingPunct="1">
              <a:lnSpc>
                <a:spcPct val="130000"/>
              </a:lnSpc>
            </a:pPr>
            <a:r>
              <a:rPr lang="en-US" dirty="0" smtClean="0">
                <a:latin typeface="Arial" charset="0"/>
                <a:ea typeface="ＭＳ Ｐゴシック" charset="0"/>
                <a:cs typeface="ＭＳ Ｐゴシック" charset="0"/>
              </a:rPr>
              <a:t>X </a:t>
            </a:r>
            <a:r>
              <a:rPr lang="en-US" dirty="0">
                <a:latin typeface="Arial" charset="0"/>
                <a:ea typeface="ＭＳ Ｐゴシック" charset="0"/>
                <a:cs typeface="ＭＳ Ｐゴシック" charset="0"/>
              </a:rPr>
              <a:t>– defined by direction of the vernal equinox </a:t>
            </a:r>
            <a:r>
              <a:rPr lang="en-US" dirty="0" smtClean="0">
                <a:latin typeface="Arial" charset="0"/>
                <a:ea typeface="ＭＳ Ｐゴシック" charset="0"/>
                <a:cs typeface="ＭＳ Ｐゴシック" charset="0"/>
              </a:rPr>
              <a:t>(through the true equator)</a:t>
            </a:r>
          </a:p>
          <a:p>
            <a:pPr eaLnBrk="1" hangingPunct="1">
              <a:lnSpc>
                <a:spcPct val="130000"/>
              </a:lnSpc>
            </a:pPr>
            <a:r>
              <a:rPr lang="en-US" dirty="0" smtClean="0">
                <a:latin typeface="Arial" charset="0"/>
                <a:ea typeface="ＭＳ Ｐゴシック" charset="0"/>
                <a:cs typeface="ＭＳ Ｐゴシック" charset="0"/>
              </a:rPr>
              <a:t>Z </a:t>
            </a:r>
            <a:r>
              <a:rPr lang="en-US" dirty="0">
                <a:latin typeface="Arial" charset="0"/>
                <a:ea typeface="ＭＳ Ｐゴシック" charset="0"/>
                <a:cs typeface="ＭＳ Ｐゴシック" charset="0"/>
              </a:rPr>
              <a:t>– defined by axis of rotation of the </a:t>
            </a:r>
            <a:r>
              <a:rPr lang="en-US" dirty="0" smtClean="0">
                <a:latin typeface="Arial" charset="0"/>
                <a:ea typeface="ＭＳ Ｐゴシック" charset="0"/>
                <a:cs typeface="ＭＳ Ｐゴシック" charset="0"/>
              </a:rPr>
              <a:t>Earth </a:t>
            </a:r>
            <a:endParaRPr lang="en-US" dirty="0">
              <a:latin typeface="Arial" charset="0"/>
              <a:ea typeface="ＭＳ Ｐゴシック" charset="0"/>
              <a:cs typeface="ＭＳ Ｐゴシック" charset="0"/>
            </a:endParaRPr>
          </a:p>
          <a:p>
            <a:pPr eaLnBrk="1" hangingPunct="1">
              <a:lnSpc>
                <a:spcPct val="130000"/>
              </a:lnSpc>
            </a:pPr>
            <a:r>
              <a:rPr lang="en-US" dirty="0" smtClean="0">
                <a:latin typeface="Arial" charset="0"/>
                <a:ea typeface="ＭＳ Ｐゴシック" charset="0"/>
                <a:cs typeface="ＭＳ Ｐゴシック" charset="0"/>
              </a:rPr>
              <a:t>Y </a:t>
            </a:r>
            <a:r>
              <a:rPr lang="en-US" dirty="0">
                <a:latin typeface="Arial" charset="0"/>
                <a:ea typeface="ＭＳ Ｐゴシック" charset="0"/>
                <a:cs typeface="ＭＳ Ｐゴシック" charset="0"/>
              </a:rPr>
              <a:t>– </a:t>
            </a:r>
            <a:r>
              <a:rPr lang="en-US" dirty="0" smtClean="0">
                <a:latin typeface="Arial" charset="0"/>
                <a:ea typeface="ＭＳ Ｐゴシック" charset="0"/>
                <a:cs typeface="ＭＳ Ｐゴシック" charset="0"/>
              </a:rPr>
              <a:t>right</a:t>
            </a:r>
            <a:r>
              <a:rPr lang="en-US" dirty="0">
                <a:latin typeface="Arial" charset="0"/>
                <a:ea typeface="ＭＳ Ｐゴシック" charset="0"/>
                <a:cs typeface="ＭＳ Ｐゴシック" charset="0"/>
              </a:rPr>
              <a:t>-handed </a:t>
            </a:r>
            <a:r>
              <a:rPr lang="en-US" dirty="0" smtClean="0">
                <a:latin typeface="Arial" charset="0"/>
                <a:ea typeface="ＭＳ Ｐゴシック" charset="0"/>
                <a:cs typeface="ＭＳ Ｐゴシック" charset="0"/>
              </a:rPr>
              <a:t>set (also through true equator)</a:t>
            </a:r>
          </a:p>
          <a:p>
            <a:pPr eaLnBrk="1" hangingPunct="1">
              <a:lnSpc>
                <a:spcPct val="130000"/>
              </a:lnSpc>
            </a:pPr>
            <a:endParaRPr lang="en-US" dirty="0">
              <a:latin typeface="Arial" charset="0"/>
              <a:ea typeface="ＭＳ Ｐゴシック" charset="0"/>
              <a:cs typeface="ＭＳ Ｐゴシック" charset="0"/>
            </a:endParaRPr>
          </a:p>
          <a:p>
            <a:pPr eaLnBrk="1" hangingPunct="1">
              <a:lnSpc>
                <a:spcPct val="130000"/>
              </a:lnSpc>
            </a:pPr>
            <a:r>
              <a:rPr lang="en-US" dirty="0">
                <a:latin typeface="Arial" charset="0"/>
                <a:ea typeface="ＭＳ Ｐゴシック" charset="0"/>
                <a:cs typeface="ＭＳ Ｐゴシック" charset="0"/>
              </a:rPr>
              <a:t>Not exactly inertial because, origin accelerates as </a:t>
            </a:r>
            <a:r>
              <a:rPr lang="en-US" dirty="0" smtClean="0">
                <a:latin typeface="Arial" charset="0"/>
                <a:ea typeface="ＭＳ Ｐゴシック" charset="0"/>
                <a:cs typeface="ＭＳ Ｐゴシック" charset="0"/>
              </a:rPr>
              <a:t>Earth </a:t>
            </a:r>
            <a:r>
              <a:rPr lang="en-US" dirty="0">
                <a:latin typeface="Arial" charset="0"/>
                <a:ea typeface="ＭＳ Ｐゴシック" charset="0"/>
                <a:cs typeface="ＭＳ Ｐゴシック" charset="0"/>
              </a:rPr>
              <a:t>travels around the sun, and the rotation axis </a:t>
            </a:r>
            <a:r>
              <a:rPr lang="en-US" dirty="0" err="1">
                <a:latin typeface="Arial" charset="0"/>
                <a:ea typeface="ＭＳ Ｐゴシック" charset="0"/>
                <a:cs typeface="ＭＳ Ｐゴシック" charset="0"/>
              </a:rPr>
              <a:t>precesses</a:t>
            </a:r>
            <a:r>
              <a:rPr lang="en-US" dirty="0">
                <a:latin typeface="Arial" charset="0"/>
                <a:ea typeface="ＭＳ Ｐゴシック" charset="0"/>
                <a:cs typeface="ＭＳ Ｐゴシック" charset="0"/>
              </a:rPr>
              <a:t> and </a:t>
            </a:r>
            <a:r>
              <a:rPr lang="en-US" dirty="0" err="1" smtClean="0">
                <a:latin typeface="Arial" charset="0"/>
                <a:ea typeface="ＭＳ Ｐゴシック" charset="0"/>
                <a:cs typeface="ＭＳ Ｐゴシック" charset="0"/>
              </a:rPr>
              <a:t>nutates</a:t>
            </a:r>
            <a:endParaRPr lang="en-US" dirty="0" smtClean="0">
              <a:latin typeface="Arial" charset="0"/>
              <a:ea typeface="ＭＳ Ｐゴシック" charset="0"/>
              <a:cs typeface="ＭＳ Ｐゴシック" charset="0"/>
            </a:endParaRPr>
          </a:p>
          <a:p>
            <a:pPr eaLnBrk="1" hangingPunct="1">
              <a:lnSpc>
                <a:spcPct val="130000"/>
              </a:lnSpc>
            </a:pPr>
            <a:r>
              <a:rPr lang="en-US" dirty="0" smtClean="0">
                <a:latin typeface="Arial" charset="0"/>
                <a:ea typeface="ＭＳ Ｐゴシック" charset="0"/>
                <a:cs typeface="ＭＳ Ｐゴシック" charset="0"/>
              </a:rPr>
              <a:t>The term ECI is a generic term for this system.  New standards by the International Earth Rotation Service (IERS) outline a precise definition, officially calling this the Geocentric Celestial Reference Frame (GCRF)</a:t>
            </a:r>
            <a:endParaRPr lang="en-US" dirty="0">
              <a:latin typeface="Arial" charset="0"/>
              <a:ea typeface="ＭＳ Ｐゴシック" charset="0"/>
              <a:cs typeface="ＭＳ Ｐゴシック" charset="0"/>
            </a:endParaRP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13</a:t>
            </a:fld>
            <a:endParaRPr lang="en-US"/>
          </a:p>
        </p:txBody>
      </p:sp>
    </p:spTree>
    <p:extLst>
      <p:ext uri="{BB962C8B-B14F-4D97-AF65-F5344CB8AC3E}">
        <p14:creationId xmlns:p14="http://schemas.microsoft.com/office/powerpoint/2010/main" val="5672890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GL-10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885" t="11589" r="7623" b="10800"/>
          <a:stretch/>
        </p:blipFill>
        <p:spPr bwMode="auto">
          <a:xfrm>
            <a:off x="2286000" y="1473200"/>
            <a:ext cx="4490720" cy="4124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8"/>
          <p:cNvGrpSpPr>
            <a:grpSpLocks/>
          </p:cNvGrpSpPr>
          <p:nvPr/>
        </p:nvGrpSpPr>
        <p:grpSpPr bwMode="auto">
          <a:xfrm>
            <a:off x="1114426" y="4884742"/>
            <a:ext cx="331788" cy="442913"/>
            <a:chOff x="1358" y="2615"/>
            <a:chExt cx="209" cy="279"/>
          </a:xfrm>
        </p:grpSpPr>
        <p:sp>
          <p:nvSpPr>
            <p:cNvPr id="11" name="Text Box 9"/>
            <p:cNvSpPr txBox="1">
              <a:spLocks noChangeArrowheads="1"/>
            </p:cNvSpPr>
            <p:nvPr/>
          </p:nvSpPr>
          <p:spPr bwMode="auto">
            <a:xfrm>
              <a:off x="1358" y="2681"/>
              <a:ext cx="20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i="1" dirty="0" smtClean="0">
                  <a:latin typeface="Times New Roman" pitchFamily="18" charset="0"/>
                </a:rPr>
                <a:t>I </a:t>
              </a:r>
              <a:endParaRPr lang="en-US" sz="1600" b="1" i="1" dirty="0">
                <a:latin typeface="AstrologyP01" pitchFamily="34" charset="0"/>
              </a:endParaRPr>
            </a:p>
          </p:txBody>
        </p:sp>
        <p:sp>
          <p:nvSpPr>
            <p:cNvPr id="12" name="Text Box 10"/>
            <p:cNvSpPr txBox="1">
              <a:spLocks noChangeArrowheads="1"/>
            </p:cNvSpPr>
            <p:nvPr/>
          </p:nvSpPr>
          <p:spPr bwMode="auto">
            <a:xfrm>
              <a:off x="1362" y="2615"/>
              <a:ext cx="19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dirty="0">
                  <a:latin typeface="Times New Roman" pitchFamily="18" charset="0"/>
                </a:rPr>
                <a:t>^</a:t>
              </a:r>
            </a:p>
          </p:txBody>
        </p:sp>
      </p:grpSp>
      <p:grpSp>
        <p:nvGrpSpPr>
          <p:cNvPr id="13" name="Group 11"/>
          <p:cNvGrpSpPr>
            <a:grpSpLocks/>
          </p:cNvGrpSpPr>
          <p:nvPr/>
        </p:nvGrpSpPr>
        <p:grpSpPr bwMode="auto">
          <a:xfrm>
            <a:off x="7373938" y="4827587"/>
            <a:ext cx="307975" cy="438150"/>
            <a:chOff x="1358" y="2615"/>
            <a:chExt cx="194" cy="276"/>
          </a:xfrm>
        </p:grpSpPr>
        <p:sp>
          <p:nvSpPr>
            <p:cNvPr id="14" name="Text Box 12"/>
            <p:cNvSpPr txBox="1">
              <a:spLocks noChangeArrowheads="1"/>
            </p:cNvSpPr>
            <p:nvPr/>
          </p:nvSpPr>
          <p:spPr bwMode="auto">
            <a:xfrm>
              <a:off x="1358" y="2679"/>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i="1">
                  <a:latin typeface="Times New Roman" pitchFamily="18" charset="0"/>
                </a:rPr>
                <a:t>J</a:t>
              </a:r>
            </a:p>
          </p:txBody>
        </p:sp>
        <p:sp>
          <p:nvSpPr>
            <p:cNvPr id="15" name="Text Box 13"/>
            <p:cNvSpPr txBox="1">
              <a:spLocks noChangeArrowheads="1"/>
            </p:cNvSpPr>
            <p:nvPr/>
          </p:nvSpPr>
          <p:spPr bwMode="auto">
            <a:xfrm>
              <a:off x="1362" y="2615"/>
              <a:ext cx="19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a:latin typeface="Times New Roman" pitchFamily="18" charset="0"/>
                </a:rPr>
                <a:t>^</a:t>
              </a:r>
            </a:p>
          </p:txBody>
        </p:sp>
      </p:grpSp>
      <p:grpSp>
        <p:nvGrpSpPr>
          <p:cNvPr id="16" name="Group 14"/>
          <p:cNvGrpSpPr>
            <a:grpSpLocks/>
          </p:cNvGrpSpPr>
          <p:nvPr/>
        </p:nvGrpSpPr>
        <p:grpSpPr bwMode="auto">
          <a:xfrm>
            <a:off x="4038600" y="1046162"/>
            <a:ext cx="319087" cy="438150"/>
            <a:chOff x="1358" y="2615"/>
            <a:chExt cx="201" cy="276"/>
          </a:xfrm>
        </p:grpSpPr>
        <p:sp>
          <p:nvSpPr>
            <p:cNvPr id="17" name="Text Box 15"/>
            <p:cNvSpPr txBox="1">
              <a:spLocks noChangeArrowheads="1"/>
            </p:cNvSpPr>
            <p:nvPr/>
          </p:nvSpPr>
          <p:spPr bwMode="auto">
            <a:xfrm>
              <a:off x="1358" y="2679"/>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i="1">
                  <a:latin typeface="Times New Roman" pitchFamily="18" charset="0"/>
                </a:rPr>
                <a:t>K</a:t>
              </a:r>
            </a:p>
          </p:txBody>
        </p:sp>
        <p:sp>
          <p:nvSpPr>
            <p:cNvPr id="18" name="Text Box 16"/>
            <p:cNvSpPr txBox="1">
              <a:spLocks noChangeArrowheads="1"/>
            </p:cNvSpPr>
            <p:nvPr/>
          </p:nvSpPr>
          <p:spPr bwMode="auto">
            <a:xfrm>
              <a:off x="1361" y="2615"/>
              <a:ext cx="19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dirty="0">
                  <a:latin typeface="Times New Roman" pitchFamily="18" charset="0"/>
                </a:rPr>
                <a:t>^</a:t>
              </a:r>
            </a:p>
          </p:txBody>
        </p:sp>
      </p:grpSp>
      <p:sp>
        <p:nvSpPr>
          <p:cNvPr id="19" name="Freeform 17"/>
          <p:cNvSpPr>
            <a:spLocks/>
          </p:cNvSpPr>
          <p:nvPr/>
        </p:nvSpPr>
        <p:spPr bwMode="auto">
          <a:xfrm>
            <a:off x="412750" y="2757487"/>
            <a:ext cx="8220075" cy="2824163"/>
          </a:xfrm>
          <a:custGeom>
            <a:avLst/>
            <a:gdLst>
              <a:gd name="T0" fmla="*/ 1581 w 5178"/>
              <a:gd name="T1" fmla="*/ 0 h 1779"/>
              <a:gd name="T2" fmla="*/ 0 w 5178"/>
              <a:gd name="T3" fmla="*/ 655 h 1779"/>
              <a:gd name="T4" fmla="*/ 2603 w 5178"/>
              <a:gd name="T5" fmla="*/ 1779 h 1779"/>
              <a:gd name="T6" fmla="*/ 5178 w 5178"/>
              <a:gd name="T7" fmla="*/ 655 h 1779"/>
              <a:gd name="T8" fmla="*/ 3648 w 5178"/>
              <a:gd name="T9" fmla="*/ 5 h 1779"/>
            </a:gdLst>
            <a:ahLst/>
            <a:cxnLst>
              <a:cxn ang="0">
                <a:pos x="T0" y="T1"/>
              </a:cxn>
              <a:cxn ang="0">
                <a:pos x="T2" y="T3"/>
              </a:cxn>
              <a:cxn ang="0">
                <a:pos x="T4" y="T5"/>
              </a:cxn>
              <a:cxn ang="0">
                <a:pos x="T6" y="T7"/>
              </a:cxn>
              <a:cxn ang="0">
                <a:pos x="T8" y="T9"/>
              </a:cxn>
            </a:cxnLst>
            <a:rect l="0" t="0" r="r" b="b"/>
            <a:pathLst>
              <a:path w="5178" h="1779">
                <a:moveTo>
                  <a:pt x="1581" y="0"/>
                </a:moveTo>
                <a:lnTo>
                  <a:pt x="0" y="655"/>
                </a:lnTo>
                <a:lnTo>
                  <a:pt x="2603" y="1779"/>
                </a:lnTo>
                <a:lnTo>
                  <a:pt x="5178" y="655"/>
                </a:lnTo>
                <a:lnTo>
                  <a:pt x="3648" y="5"/>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18"/>
          <p:cNvSpPr>
            <a:spLocks noChangeShapeType="1"/>
          </p:cNvSpPr>
          <p:nvPr/>
        </p:nvSpPr>
        <p:spPr bwMode="auto">
          <a:xfrm flipH="1">
            <a:off x="1703388" y="4370387"/>
            <a:ext cx="1497012" cy="6286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19"/>
          <p:cNvSpPr>
            <a:spLocks noChangeShapeType="1"/>
          </p:cNvSpPr>
          <p:nvPr/>
        </p:nvSpPr>
        <p:spPr bwMode="auto">
          <a:xfrm flipH="1" flipV="1">
            <a:off x="4519613" y="901700"/>
            <a:ext cx="7937" cy="1201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0"/>
          <p:cNvSpPr>
            <a:spLocks noChangeShapeType="1"/>
          </p:cNvSpPr>
          <p:nvPr/>
        </p:nvSpPr>
        <p:spPr bwMode="auto">
          <a:xfrm>
            <a:off x="5889625" y="4379912"/>
            <a:ext cx="1417638"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1"/>
          <p:cNvSpPr>
            <a:spLocks noChangeShapeType="1"/>
          </p:cNvSpPr>
          <p:nvPr/>
        </p:nvSpPr>
        <p:spPr bwMode="auto">
          <a:xfrm>
            <a:off x="4473575" y="3806825"/>
            <a:ext cx="1425575" cy="58261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2"/>
          <p:cNvSpPr>
            <a:spLocks noChangeShapeType="1"/>
          </p:cNvSpPr>
          <p:nvPr/>
        </p:nvSpPr>
        <p:spPr bwMode="auto">
          <a:xfrm flipH="1">
            <a:off x="3173413" y="3814762"/>
            <a:ext cx="1309687" cy="58261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3"/>
          <p:cNvSpPr>
            <a:spLocks noChangeShapeType="1"/>
          </p:cNvSpPr>
          <p:nvPr/>
        </p:nvSpPr>
        <p:spPr bwMode="auto">
          <a:xfrm flipV="1">
            <a:off x="4483100" y="2111375"/>
            <a:ext cx="44450" cy="17033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Text Box 24"/>
          <p:cNvSpPr txBox="1">
            <a:spLocks noChangeArrowheads="1"/>
          </p:cNvSpPr>
          <p:nvPr/>
        </p:nvSpPr>
        <p:spPr bwMode="auto">
          <a:xfrm>
            <a:off x="6700838" y="3646487"/>
            <a:ext cx="1536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Times New Roman" pitchFamily="18" charset="0"/>
              </a:rPr>
              <a:t>Equatorial Plane</a:t>
            </a:r>
            <a:endParaRPr lang="en-US" sz="1600" baseline="-25000">
              <a:latin typeface="Times New Roman" pitchFamily="18" charset="0"/>
            </a:endParaRPr>
          </a:p>
        </p:txBody>
      </p:sp>
      <p:sp>
        <p:nvSpPr>
          <p:cNvPr id="3" name="Footer Placeholder 2"/>
          <p:cNvSpPr>
            <a:spLocks noGrp="1"/>
          </p:cNvSpPr>
          <p:nvPr>
            <p:ph type="ftr" sz="quarter" idx="11"/>
          </p:nvPr>
        </p:nvSpPr>
        <p:spPr/>
        <p:txBody>
          <a:bodyPr/>
          <a:lstStyle/>
          <a:p>
            <a:r>
              <a:rPr lang="en-US" dirty="0" smtClean="0"/>
              <a:t>ASEN 5090 Axelrad and Larson</a:t>
            </a:r>
            <a:endParaRPr lang="en-US" dirty="0"/>
          </a:p>
        </p:txBody>
      </p:sp>
      <p:sp>
        <p:nvSpPr>
          <p:cNvPr id="4" name="Slide Number Placeholder 3"/>
          <p:cNvSpPr>
            <a:spLocks noGrp="1"/>
          </p:cNvSpPr>
          <p:nvPr>
            <p:ph type="sldNum" sz="quarter" idx="12"/>
          </p:nvPr>
        </p:nvSpPr>
        <p:spPr/>
        <p:txBody>
          <a:bodyPr/>
          <a:lstStyle/>
          <a:p>
            <a:fld id="{9E3EFB43-BEAF-4970-A06C-24B01B76FA99}" type="slidenum">
              <a:rPr lang="en-US" smtClean="0"/>
              <a:pPr/>
              <a:t>14</a:t>
            </a:fld>
            <a:endParaRPr lang="en-US" dirty="0"/>
          </a:p>
        </p:txBody>
      </p:sp>
      <p:sp>
        <p:nvSpPr>
          <p:cNvPr id="6" name="Rectangle 2"/>
          <p:cNvSpPr txBox="1">
            <a:spLocks noChangeArrowheads="1"/>
          </p:cNvSpPr>
          <p:nvPr/>
        </p:nvSpPr>
        <p:spPr>
          <a:xfrm>
            <a:off x="457200" y="76200"/>
            <a:ext cx="8229600" cy="914400"/>
          </a:xfrm>
          <a:prstGeom prst="rect">
            <a:avLst/>
          </a:prstGeom>
        </p:spPr>
        <p:txBody>
          <a:bodyPr anchor="ctr"/>
          <a:lstStyle>
            <a:lvl1pPr algn="l" defTabSz="914400" rtl="0" eaLnBrk="1" latinLnBrk="0" hangingPunct="1">
              <a:spcBef>
                <a:spcPct val="0"/>
              </a:spcBef>
              <a:buNone/>
              <a:defRPr sz="2800" kern="1200">
                <a:solidFill>
                  <a:schemeClr val="tx1"/>
                </a:solidFill>
                <a:latin typeface="+mj-lt"/>
                <a:ea typeface="+mj-ea"/>
                <a:cs typeface="+mj-cs"/>
              </a:defRPr>
            </a:lvl1pPr>
          </a:lstStyle>
          <a:p>
            <a:r>
              <a:rPr lang="en-US" dirty="0" smtClean="0">
                <a:latin typeface="Arial" charset="0"/>
                <a:ea typeface="ＭＳ Ｐゴシック" charset="0"/>
                <a:cs typeface="ＭＳ Ｐゴシック" charset="0"/>
              </a:rPr>
              <a:t>ECI FRAME</a:t>
            </a:r>
            <a:endParaRPr lang="en-US" dirty="0">
              <a:latin typeface="Arial" charset="0"/>
              <a:ea typeface="ＭＳ Ｐゴシック" charset="0"/>
              <a:cs typeface="ＭＳ Ｐゴシック" charset="0"/>
            </a:endParaRPr>
          </a:p>
        </p:txBody>
      </p:sp>
      <p:sp>
        <p:nvSpPr>
          <p:cNvPr id="8" name="TextBox 7"/>
          <p:cNvSpPr txBox="1"/>
          <p:nvPr/>
        </p:nvSpPr>
        <p:spPr>
          <a:xfrm>
            <a:off x="5791200" y="6019800"/>
            <a:ext cx="3361743" cy="400110"/>
          </a:xfrm>
          <a:prstGeom prst="rect">
            <a:avLst/>
          </a:prstGeom>
          <a:noFill/>
        </p:spPr>
        <p:txBody>
          <a:bodyPr wrap="none" rtlCol="0">
            <a:spAutoFit/>
          </a:bodyPr>
          <a:lstStyle/>
          <a:p>
            <a:r>
              <a:rPr lang="en-US" sz="1000" dirty="0" smtClean="0">
                <a:solidFill>
                  <a:schemeClr val="bg1"/>
                </a:solidFill>
              </a:rPr>
              <a:t>Image Credit: Vallado, D.A., “Fundamentals of </a:t>
            </a:r>
          </a:p>
          <a:p>
            <a:r>
              <a:rPr lang="en-US" sz="1000" dirty="0" smtClean="0">
                <a:solidFill>
                  <a:schemeClr val="bg1"/>
                </a:solidFill>
              </a:rPr>
              <a:t>Astrodynamics and Applications,” 3</a:t>
            </a:r>
            <a:r>
              <a:rPr lang="en-US" sz="1000" baseline="30000" dirty="0" smtClean="0">
                <a:solidFill>
                  <a:schemeClr val="bg1"/>
                </a:solidFill>
              </a:rPr>
              <a:t>rd</a:t>
            </a:r>
            <a:r>
              <a:rPr lang="en-US" sz="1000" dirty="0" smtClean="0">
                <a:solidFill>
                  <a:schemeClr val="bg1"/>
                </a:solidFill>
              </a:rPr>
              <a:t> ed., 2007, pp. 159.</a:t>
            </a:r>
            <a:endParaRPr lang="en-US" sz="1000" dirty="0">
              <a:solidFill>
                <a:schemeClr val="bg1"/>
              </a:solidFill>
            </a:endParaRPr>
          </a:p>
        </p:txBody>
      </p:sp>
      <p:pic>
        <p:nvPicPr>
          <p:cNvPr id="28" name="Picture 27" descr="aries.jpg"/>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76526" y1="70625" x2="76526" y2="70625"/>
                      </a14:backgroundRemoval>
                    </a14:imgEffect>
                  </a14:imgLayer>
                </a14:imgProps>
              </a:ext>
              <a:ext uri="{28A0092B-C50C-407E-A947-70E740481C1C}">
                <a14:useLocalDpi xmlns:a14="http://schemas.microsoft.com/office/drawing/2010/main" val="0"/>
              </a:ext>
            </a:extLst>
          </a:blip>
          <a:stretch>
            <a:fillRect/>
          </a:stretch>
        </p:blipFill>
        <p:spPr>
          <a:xfrm>
            <a:off x="1676400" y="5086409"/>
            <a:ext cx="228600" cy="171391"/>
          </a:xfrm>
          <a:prstGeom prst="rect">
            <a:avLst/>
          </a:prstGeom>
        </p:spPr>
      </p:pic>
      <p:sp>
        <p:nvSpPr>
          <p:cNvPr id="29" name="TextBox 28"/>
          <p:cNvSpPr txBox="1"/>
          <p:nvPr/>
        </p:nvSpPr>
        <p:spPr>
          <a:xfrm>
            <a:off x="511724" y="5410200"/>
            <a:ext cx="1698076" cy="261610"/>
          </a:xfrm>
          <a:prstGeom prst="rect">
            <a:avLst/>
          </a:prstGeom>
          <a:noFill/>
        </p:spPr>
        <p:txBody>
          <a:bodyPr wrap="none" rtlCol="0">
            <a:spAutoFit/>
          </a:bodyPr>
          <a:lstStyle/>
          <a:p>
            <a:r>
              <a:rPr lang="en-US" sz="1100" dirty="0" smtClean="0"/>
              <a:t>Towards Vernal Equinox</a:t>
            </a:r>
            <a:endParaRPr lang="en-US" sz="1100" dirty="0"/>
          </a:p>
        </p:txBody>
      </p:sp>
      <p:sp>
        <p:nvSpPr>
          <p:cNvPr id="31" name="TextBox 30"/>
          <p:cNvSpPr txBox="1"/>
          <p:nvPr/>
        </p:nvSpPr>
        <p:spPr>
          <a:xfrm>
            <a:off x="4648200" y="990600"/>
            <a:ext cx="1384332" cy="261610"/>
          </a:xfrm>
          <a:prstGeom prst="rect">
            <a:avLst/>
          </a:prstGeom>
          <a:noFill/>
        </p:spPr>
        <p:txBody>
          <a:bodyPr wrap="none" rtlCol="0">
            <a:spAutoFit/>
          </a:bodyPr>
          <a:lstStyle/>
          <a:p>
            <a:r>
              <a:rPr lang="en-US" sz="1100" dirty="0" smtClean="0"/>
              <a:t>Earth Rotation Axis</a:t>
            </a:r>
            <a:endParaRPr lang="en-US" sz="1100" dirty="0"/>
          </a:p>
        </p:txBody>
      </p:sp>
      <p:sp>
        <p:nvSpPr>
          <p:cNvPr id="30" name="TextBox 29"/>
          <p:cNvSpPr txBox="1"/>
          <p:nvPr/>
        </p:nvSpPr>
        <p:spPr>
          <a:xfrm>
            <a:off x="4191000" y="1295400"/>
            <a:ext cx="398441" cy="246221"/>
          </a:xfrm>
          <a:prstGeom prst="rect">
            <a:avLst/>
          </a:prstGeom>
          <a:noFill/>
        </p:spPr>
        <p:txBody>
          <a:bodyPr wrap="none" rtlCol="0">
            <a:spAutoFit/>
          </a:bodyPr>
          <a:lstStyle/>
          <a:p>
            <a:r>
              <a:rPr lang="en-US" sz="1000" b="1" dirty="0" smtClean="0"/>
              <a:t>ECI</a:t>
            </a:r>
            <a:endParaRPr lang="en-US" sz="1000" b="1" dirty="0"/>
          </a:p>
        </p:txBody>
      </p:sp>
      <p:sp>
        <p:nvSpPr>
          <p:cNvPr id="33" name="TextBox 32"/>
          <p:cNvSpPr txBox="1"/>
          <p:nvPr/>
        </p:nvSpPr>
        <p:spPr>
          <a:xfrm>
            <a:off x="7467600" y="5029200"/>
            <a:ext cx="398441" cy="246221"/>
          </a:xfrm>
          <a:prstGeom prst="rect">
            <a:avLst/>
          </a:prstGeom>
          <a:noFill/>
        </p:spPr>
        <p:txBody>
          <a:bodyPr wrap="none" rtlCol="0">
            <a:spAutoFit/>
          </a:bodyPr>
          <a:lstStyle/>
          <a:p>
            <a:r>
              <a:rPr lang="en-US" sz="1000" b="1" dirty="0" smtClean="0"/>
              <a:t>ECI</a:t>
            </a:r>
            <a:endParaRPr lang="en-US" sz="1000" b="1" dirty="0"/>
          </a:p>
        </p:txBody>
      </p:sp>
      <p:sp>
        <p:nvSpPr>
          <p:cNvPr id="34" name="TextBox 33"/>
          <p:cNvSpPr txBox="1"/>
          <p:nvPr/>
        </p:nvSpPr>
        <p:spPr>
          <a:xfrm>
            <a:off x="1219200" y="5105400"/>
            <a:ext cx="398441" cy="246221"/>
          </a:xfrm>
          <a:prstGeom prst="rect">
            <a:avLst/>
          </a:prstGeom>
          <a:noFill/>
        </p:spPr>
        <p:txBody>
          <a:bodyPr wrap="none" rtlCol="0">
            <a:spAutoFit/>
          </a:bodyPr>
          <a:lstStyle/>
          <a:p>
            <a:r>
              <a:rPr lang="en-US" sz="1000" b="1" dirty="0" smtClean="0"/>
              <a:t>ECI</a:t>
            </a:r>
            <a:endParaRPr lang="en-US" sz="1000" b="1" dirty="0"/>
          </a:p>
        </p:txBody>
      </p:sp>
    </p:spTree>
    <p:extLst>
      <p:ext uri="{BB962C8B-B14F-4D97-AF65-F5344CB8AC3E}">
        <p14:creationId xmlns:p14="http://schemas.microsoft.com/office/powerpoint/2010/main" val="318157041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ASEN 5090 Axelrad and Larson</a:t>
            </a:r>
            <a:endParaRPr lang="en-US" dirty="0"/>
          </a:p>
        </p:txBody>
      </p:sp>
      <p:sp>
        <p:nvSpPr>
          <p:cNvPr id="4" name="Slide Number Placeholder 3"/>
          <p:cNvSpPr>
            <a:spLocks noGrp="1"/>
          </p:cNvSpPr>
          <p:nvPr>
            <p:ph type="sldNum" sz="quarter" idx="12"/>
          </p:nvPr>
        </p:nvSpPr>
        <p:spPr/>
        <p:txBody>
          <a:bodyPr/>
          <a:lstStyle/>
          <a:p>
            <a:fld id="{9E3EFB43-BEAF-4970-A06C-24B01B76FA99}" type="slidenum">
              <a:rPr lang="en-US" smtClean="0"/>
              <a:pPr/>
              <a:t>15</a:t>
            </a:fld>
            <a:endParaRPr lang="en-US" dirty="0"/>
          </a:p>
        </p:txBody>
      </p:sp>
      <p:sp>
        <p:nvSpPr>
          <p:cNvPr id="6" name="Rectangle 2"/>
          <p:cNvSpPr txBox="1">
            <a:spLocks noChangeArrowheads="1"/>
          </p:cNvSpPr>
          <p:nvPr/>
        </p:nvSpPr>
        <p:spPr>
          <a:xfrm>
            <a:off x="1066800" y="152400"/>
            <a:ext cx="8229600" cy="914400"/>
          </a:xfrm>
          <a:prstGeom prst="rect">
            <a:avLst/>
          </a:prstGeom>
        </p:spPr>
        <p:txBody>
          <a:bodyPr anchor="ctr"/>
          <a:lstStyle>
            <a:lvl1pPr algn="l" defTabSz="914400" rtl="0" eaLnBrk="1" latinLnBrk="0" hangingPunct="1">
              <a:spcBef>
                <a:spcPct val="0"/>
              </a:spcBef>
              <a:buNone/>
              <a:defRPr sz="2800" kern="1200">
                <a:solidFill>
                  <a:schemeClr val="tx1"/>
                </a:solidFill>
                <a:latin typeface="+mj-lt"/>
                <a:ea typeface="+mj-ea"/>
                <a:cs typeface="+mj-cs"/>
              </a:defRPr>
            </a:lvl1pPr>
          </a:lstStyle>
          <a:p>
            <a:r>
              <a:rPr lang="en-US" dirty="0" smtClean="0">
                <a:latin typeface="Arial" charset="0"/>
                <a:ea typeface="ＭＳ Ｐゴシック" charset="0"/>
                <a:cs typeface="ＭＳ Ｐゴシック" charset="0"/>
              </a:rPr>
              <a:t>What do you think I mean by ECEF?</a:t>
            </a:r>
          </a:p>
        </p:txBody>
      </p:sp>
    </p:spTree>
    <p:extLst>
      <p:ext uri="{BB962C8B-B14F-4D97-AF65-F5344CB8AC3E}">
        <p14:creationId xmlns:p14="http://schemas.microsoft.com/office/powerpoint/2010/main" val="124731588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ASEN 5090 Axelrad and Larson</a:t>
            </a:r>
            <a:endParaRPr lang="en-US" dirty="0"/>
          </a:p>
        </p:txBody>
      </p:sp>
      <p:sp>
        <p:nvSpPr>
          <p:cNvPr id="4" name="Slide Number Placeholder 3"/>
          <p:cNvSpPr>
            <a:spLocks noGrp="1"/>
          </p:cNvSpPr>
          <p:nvPr>
            <p:ph type="sldNum" sz="quarter" idx="12"/>
          </p:nvPr>
        </p:nvSpPr>
        <p:spPr/>
        <p:txBody>
          <a:bodyPr/>
          <a:lstStyle/>
          <a:p>
            <a:fld id="{9E3EFB43-BEAF-4970-A06C-24B01B76FA99}" type="slidenum">
              <a:rPr lang="en-US" smtClean="0"/>
              <a:pPr/>
              <a:t>16</a:t>
            </a:fld>
            <a:endParaRPr lang="en-US" dirty="0"/>
          </a:p>
        </p:txBody>
      </p:sp>
      <p:sp>
        <p:nvSpPr>
          <p:cNvPr id="6" name="Rectangle 2"/>
          <p:cNvSpPr txBox="1">
            <a:spLocks noChangeArrowheads="1"/>
          </p:cNvSpPr>
          <p:nvPr/>
        </p:nvSpPr>
        <p:spPr>
          <a:xfrm>
            <a:off x="1066800" y="152400"/>
            <a:ext cx="8229600" cy="914400"/>
          </a:xfrm>
          <a:prstGeom prst="rect">
            <a:avLst/>
          </a:prstGeom>
        </p:spPr>
        <p:txBody>
          <a:bodyPr anchor="ctr"/>
          <a:lstStyle>
            <a:lvl1pPr algn="l" defTabSz="914400" rtl="0" eaLnBrk="1" latinLnBrk="0" hangingPunct="1">
              <a:spcBef>
                <a:spcPct val="0"/>
              </a:spcBef>
              <a:buNone/>
              <a:defRPr sz="2800" kern="1200">
                <a:solidFill>
                  <a:schemeClr val="tx1"/>
                </a:solidFill>
                <a:latin typeface="+mj-lt"/>
                <a:ea typeface="+mj-ea"/>
                <a:cs typeface="+mj-cs"/>
              </a:defRPr>
            </a:lvl1pPr>
          </a:lstStyle>
          <a:p>
            <a:r>
              <a:rPr lang="en-US" dirty="0" smtClean="0">
                <a:latin typeface="Arial" charset="0"/>
                <a:ea typeface="ＭＳ Ｐゴシック" charset="0"/>
                <a:cs typeface="ＭＳ Ｐゴシック" charset="0"/>
              </a:rPr>
              <a:t>How do you get from ECI to ECEF?</a:t>
            </a: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33377345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ASEN 5090 Axelrad and Larson</a:t>
            </a:r>
            <a:endParaRPr lang="en-US" dirty="0"/>
          </a:p>
        </p:txBody>
      </p:sp>
      <p:sp>
        <p:nvSpPr>
          <p:cNvPr id="4" name="Slide Number Placeholder 3"/>
          <p:cNvSpPr>
            <a:spLocks noGrp="1"/>
          </p:cNvSpPr>
          <p:nvPr>
            <p:ph type="sldNum" sz="quarter" idx="12"/>
          </p:nvPr>
        </p:nvSpPr>
        <p:spPr/>
        <p:txBody>
          <a:bodyPr/>
          <a:lstStyle/>
          <a:p>
            <a:fld id="{9E3EFB43-BEAF-4970-A06C-24B01B76FA99}" type="slidenum">
              <a:rPr lang="en-US" smtClean="0"/>
              <a:pPr/>
              <a:t>17</a:t>
            </a:fld>
            <a:endParaRPr lang="en-US" dirty="0"/>
          </a:p>
        </p:txBody>
      </p:sp>
      <p:pic>
        <p:nvPicPr>
          <p:cNvPr id="2" name="Picture 1" descr="precession nuta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838200"/>
            <a:ext cx="7275628" cy="3622268"/>
          </a:xfrm>
          <a:prstGeom prst="rect">
            <a:avLst/>
          </a:prstGeom>
        </p:spPr>
      </p:pic>
      <p:sp>
        <p:nvSpPr>
          <p:cNvPr id="6" name="Rectangle 2"/>
          <p:cNvSpPr txBox="1">
            <a:spLocks noChangeArrowheads="1"/>
          </p:cNvSpPr>
          <p:nvPr/>
        </p:nvSpPr>
        <p:spPr>
          <a:xfrm>
            <a:off x="457200" y="76200"/>
            <a:ext cx="8229600" cy="914400"/>
          </a:xfrm>
          <a:prstGeom prst="rect">
            <a:avLst/>
          </a:prstGeom>
        </p:spPr>
        <p:txBody>
          <a:bodyPr anchor="ctr"/>
          <a:lstStyle>
            <a:lvl1pPr algn="l" defTabSz="914400" rtl="0" eaLnBrk="1" latinLnBrk="0" hangingPunct="1">
              <a:spcBef>
                <a:spcPct val="0"/>
              </a:spcBef>
              <a:buNone/>
              <a:defRPr sz="2800" kern="1200">
                <a:solidFill>
                  <a:schemeClr val="tx1"/>
                </a:solidFill>
                <a:latin typeface="+mj-lt"/>
                <a:ea typeface="+mj-ea"/>
                <a:cs typeface="+mj-cs"/>
              </a:defRPr>
            </a:lvl1pPr>
          </a:lstStyle>
          <a:p>
            <a:r>
              <a:rPr lang="en-US" dirty="0" smtClean="0">
                <a:latin typeface="Arial" charset="0"/>
                <a:ea typeface="ＭＳ Ｐゴシック" charset="0"/>
                <a:cs typeface="ＭＳ Ｐゴシック" charset="0"/>
              </a:rPr>
              <a:t>Precession/Nutation</a:t>
            </a:r>
            <a:endParaRPr lang="en-US" dirty="0">
              <a:latin typeface="Arial" charset="0"/>
              <a:ea typeface="ＭＳ Ｐゴシック" charset="0"/>
              <a:cs typeface="ＭＳ Ｐゴシック" charset="0"/>
            </a:endParaRPr>
          </a:p>
        </p:txBody>
      </p:sp>
      <p:sp>
        <p:nvSpPr>
          <p:cNvPr id="7" name="Rectangle 3"/>
          <p:cNvSpPr txBox="1">
            <a:spLocks noChangeArrowheads="1"/>
          </p:cNvSpPr>
          <p:nvPr/>
        </p:nvSpPr>
        <p:spPr>
          <a:xfrm>
            <a:off x="533400" y="4572001"/>
            <a:ext cx="8229600" cy="1371600"/>
          </a:xfrm>
          <a:prstGeom prst="rect">
            <a:avLst/>
          </a:prstGeom>
        </p:spPr>
        <p:txBody>
          <a:bodyPr/>
          <a:lstStyle>
            <a:lvl1pPr marL="342900" indent="-342900" algn="l" defTabSz="914400" rtl="0" eaLnBrk="1" latinLnBrk="0" hangingPunct="1">
              <a:spcBef>
                <a:spcPct val="20000"/>
              </a:spcBef>
              <a:buFont typeface="Arial" pitchFamily="34" charset="0"/>
              <a:buChar char="•"/>
              <a:defRPr sz="1800" b="0" kern="1200">
                <a:solidFill>
                  <a:schemeClr val="tx1"/>
                </a:solidFill>
                <a:latin typeface="+mn-lt"/>
                <a:ea typeface="+mn-ea"/>
                <a:cs typeface="Arial Black"/>
              </a:defRPr>
            </a:lvl1pPr>
            <a:lvl2pPr marL="742950" indent="-285750" algn="l" defTabSz="914400" rtl="0" eaLnBrk="1" latinLnBrk="0" hangingPunct="1">
              <a:spcBef>
                <a:spcPct val="20000"/>
              </a:spcBef>
              <a:buFont typeface="Arial" pitchFamily="34" charset="0"/>
              <a:buChar char="–"/>
              <a:defRPr sz="1800" b="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b="0"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30000"/>
              </a:lnSpc>
            </a:pPr>
            <a:r>
              <a:rPr lang="en-US" sz="1500" dirty="0" smtClean="0">
                <a:latin typeface="Arial" charset="0"/>
                <a:ea typeface="ＭＳ Ｐゴシック" charset="0"/>
                <a:cs typeface="ＭＳ Ｐゴシック" charset="0"/>
              </a:rPr>
              <a:t>Precession is ~23.5 </a:t>
            </a:r>
            <a:r>
              <a:rPr lang="en-US" sz="1500" dirty="0" err="1" smtClean="0">
                <a:latin typeface="Arial" charset="0"/>
                <a:ea typeface="ＭＳ Ｐゴシック" charset="0"/>
                <a:cs typeface="ＭＳ Ｐゴシック" charset="0"/>
              </a:rPr>
              <a:t>deg</a:t>
            </a:r>
            <a:r>
              <a:rPr lang="en-US" sz="1500" dirty="0" smtClean="0">
                <a:latin typeface="Arial" charset="0"/>
                <a:ea typeface="ＭＳ Ｐゴシック" charset="0"/>
                <a:cs typeface="ＭＳ Ｐゴシック" charset="0"/>
              </a:rPr>
              <a:t> cone and is caused by the gravitational attraction of the Sun and Moon on the non-spherical Earth (period 26,000 </a:t>
            </a:r>
            <a:r>
              <a:rPr lang="en-US" sz="1500" dirty="0" err="1" smtClean="0">
                <a:latin typeface="Arial" charset="0"/>
                <a:ea typeface="ＭＳ Ｐゴシック" charset="0"/>
                <a:cs typeface="ＭＳ Ｐゴシック" charset="0"/>
              </a:rPr>
              <a:t>yrs</a:t>
            </a:r>
            <a:r>
              <a:rPr lang="en-US" sz="1500" dirty="0" smtClean="0">
                <a:latin typeface="Arial" charset="0"/>
                <a:ea typeface="ＭＳ Ｐゴシック" charset="0"/>
                <a:cs typeface="ＭＳ Ｐゴシック" charset="0"/>
              </a:rPr>
              <a:t>)</a:t>
            </a:r>
          </a:p>
          <a:p>
            <a:pPr>
              <a:lnSpc>
                <a:spcPct val="130000"/>
              </a:lnSpc>
            </a:pPr>
            <a:r>
              <a:rPr lang="en-US" sz="1500" dirty="0">
                <a:latin typeface="Arial" charset="0"/>
                <a:ea typeface="ＭＳ Ｐゴシック" charset="0"/>
                <a:cs typeface="ＭＳ Ｐゴシック" charset="0"/>
              </a:rPr>
              <a:t>Nutation is a </a:t>
            </a:r>
            <a:r>
              <a:rPr lang="en-US" sz="1500" dirty="0" smtClean="0">
                <a:latin typeface="Arial" charset="0"/>
                <a:ea typeface="ＭＳ Ｐゴシック" charset="0"/>
                <a:cs typeface="ＭＳ Ｐゴシック" charset="0"/>
              </a:rPr>
              <a:t>small bobbing </a:t>
            </a:r>
            <a:r>
              <a:rPr lang="en-US" sz="1500" dirty="0">
                <a:latin typeface="Arial" charset="0"/>
                <a:ea typeface="ＭＳ Ｐゴシック" charset="0"/>
                <a:cs typeface="ＭＳ Ｐゴシック" charset="0"/>
              </a:rPr>
              <a:t>motion with period of 18.6 </a:t>
            </a:r>
            <a:r>
              <a:rPr lang="en-US" sz="1500" dirty="0" smtClean="0">
                <a:latin typeface="Arial" charset="0"/>
                <a:ea typeface="ＭＳ Ｐゴシック" charset="0"/>
                <a:cs typeface="ＭＳ Ｐゴシック" charset="0"/>
              </a:rPr>
              <a:t>years (due to moon)</a:t>
            </a:r>
          </a:p>
          <a:p>
            <a:pPr>
              <a:lnSpc>
                <a:spcPct val="130000"/>
              </a:lnSpc>
            </a:pPr>
            <a:r>
              <a:rPr lang="en-US" sz="1500" dirty="0" smtClean="0">
                <a:latin typeface="Arial" charset="0"/>
                <a:ea typeface="ＭＳ Ｐゴシック" charset="0"/>
                <a:cs typeface="ＭＳ Ｐゴシック" charset="0"/>
              </a:rPr>
              <a:t>A spherical Earth with homogeneous density distribution would neither </a:t>
            </a:r>
            <a:r>
              <a:rPr lang="en-US" sz="1500" dirty="0" err="1" smtClean="0">
                <a:latin typeface="Arial" charset="0"/>
                <a:ea typeface="ＭＳ Ｐゴシック" charset="0"/>
                <a:cs typeface="ＭＳ Ｐゴシック" charset="0"/>
              </a:rPr>
              <a:t>precess</a:t>
            </a:r>
            <a:r>
              <a:rPr lang="en-US" sz="1500" dirty="0" smtClean="0">
                <a:latin typeface="Arial" charset="0"/>
                <a:ea typeface="ＭＳ Ｐゴシック" charset="0"/>
                <a:cs typeface="ＭＳ Ｐゴシック" charset="0"/>
              </a:rPr>
              <a:t> nor </a:t>
            </a:r>
            <a:r>
              <a:rPr lang="en-US" sz="1500" dirty="0" err="1" smtClean="0">
                <a:latin typeface="Arial" charset="0"/>
                <a:ea typeface="ＭＳ Ｐゴシック" charset="0"/>
                <a:cs typeface="ＭＳ Ｐゴシック" charset="0"/>
              </a:rPr>
              <a:t>nutate</a:t>
            </a:r>
            <a:endParaRPr lang="en-US" sz="1500" dirty="0">
              <a:latin typeface="Arial" charset="0"/>
              <a:ea typeface="ＭＳ Ｐゴシック" charset="0"/>
              <a:cs typeface="ＭＳ Ｐゴシック" charset="0"/>
            </a:endParaRPr>
          </a:p>
        </p:txBody>
      </p:sp>
      <p:sp>
        <p:nvSpPr>
          <p:cNvPr id="8" name="TextBox 7"/>
          <p:cNvSpPr txBox="1"/>
          <p:nvPr/>
        </p:nvSpPr>
        <p:spPr>
          <a:xfrm>
            <a:off x="5791200" y="6019800"/>
            <a:ext cx="3361743" cy="400110"/>
          </a:xfrm>
          <a:prstGeom prst="rect">
            <a:avLst/>
          </a:prstGeom>
          <a:noFill/>
        </p:spPr>
        <p:txBody>
          <a:bodyPr wrap="none" rtlCol="0">
            <a:spAutoFit/>
          </a:bodyPr>
          <a:lstStyle/>
          <a:p>
            <a:r>
              <a:rPr lang="en-US" sz="1000" dirty="0" smtClean="0">
                <a:solidFill>
                  <a:schemeClr val="bg1"/>
                </a:solidFill>
              </a:rPr>
              <a:t>Image Credit: Vallado, D.A., “Fundamentals of </a:t>
            </a:r>
          </a:p>
          <a:p>
            <a:r>
              <a:rPr lang="en-US" sz="1000" dirty="0" smtClean="0">
                <a:solidFill>
                  <a:schemeClr val="bg1"/>
                </a:solidFill>
              </a:rPr>
              <a:t>Astrodynamics and Applications,” 3</a:t>
            </a:r>
            <a:r>
              <a:rPr lang="en-US" sz="1000" baseline="30000" dirty="0" smtClean="0">
                <a:solidFill>
                  <a:schemeClr val="bg1"/>
                </a:solidFill>
              </a:rPr>
              <a:t>rd</a:t>
            </a:r>
            <a:r>
              <a:rPr lang="en-US" sz="1000" dirty="0" smtClean="0">
                <a:solidFill>
                  <a:schemeClr val="bg1"/>
                </a:solidFill>
              </a:rPr>
              <a:t> ed., 2007, pp. 213.</a:t>
            </a:r>
            <a:endParaRPr lang="en-US" sz="1000" dirty="0">
              <a:solidFill>
                <a:schemeClr val="bg1"/>
              </a:solidFill>
            </a:endParaRPr>
          </a:p>
        </p:txBody>
      </p:sp>
    </p:spTree>
    <p:extLst>
      <p:ext uri="{BB962C8B-B14F-4D97-AF65-F5344CB8AC3E}">
        <p14:creationId xmlns:p14="http://schemas.microsoft.com/office/powerpoint/2010/main" val="411998528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latin typeface="Comic Sans MS" charset="0"/>
              </a:rPr>
              <a:t> </a:t>
            </a:r>
          </a:p>
          <a:p>
            <a:pPr eaLnBrk="1" hangingPunct="1"/>
            <a:r>
              <a:rPr lang="en-US" sz="900" dirty="0">
                <a:latin typeface="Comic Sans MS" charset="0"/>
              </a:rPr>
              <a:t>ASEN 5090 LECTURE NOTES – LARSON, AXELRAD      </a:t>
            </a:r>
            <a:fld id="{3F85B29E-7FE8-814F-B717-BAA0FDAE586D}" type="slidenum">
              <a:rPr lang="en-US" sz="900">
                <a:latin typeface="Comic Sans MS" charset="0"/>
              </a:rPr>
              <a:pPr eaLnBrk="1" hangingPunct="1"/>
              <a:t>18</a:t>
            </a:fld>
            <a:endParaRPr lang="en-US" sz="900" dirty="0">
              <a:latin typeface="Comic Sans MS" charset="0"/>
            </a:endParaRPr>
          </a:p>
        </p:txBody>
      </p:sp>
      <p:sp>
        <p:nvSpPr>
          <p:cNvPr id="33795" name="Rectangle 2"/>
          <p:cNvSpPr>
            <a:spLocks noGrp="1" noChangeArrowheads="1"/>
          </p:cNvSpPr>
          <p:nvPr>
            <p:ph type="title"/>
          </p:nvPr>
        </p:nvSpPr>
        <p:spPr>
          <a:xfrm>
            <a:off x="457200" y="76200"/>
            <a:ext cx="8534400" cy="1143000"/>
          </a:xfrm>
        </p:spPr>
        <p:txBody>
          <a:bodyPr/>
          <a:lstStyle/>
          <a:p>
            <a:pPr eaLnBrk="1" hangingPunct="1"/>
            <a:r>
              <a:rPr lang="en-US" dirty="0">
                <a:latin typeface="Arial" charset="0"/>
                <a:ea typeface="ＭＳ Ｐゴシック" charset="0"/>
                <a:cs typeface="ＭＳ Ｐゴシック" charset="0"/>
              </a:rPr>
              <a:t>EARTH CENTERED EARTH FIXED (</a:t>
            </a:r>
            <a:r>
              <a:rPr lang="en-US" dirty="0" smtClean="0">
                <a:latin typeface="Arial" charset="0"/>
                <a:ea typeface="ＭＳ Ｐゴシック" charset="0"/>
                <a:cs typeface="ＭＳ Ｐゴシック" charset="0"/>
              </a:rPr>
              <a:t>ECEF)</a:t>
            </a:r>
            <a:endParaRPr lang="en-US" dirty="0">
              <a:latin typeface="Arial" charset="0"/>
              <a:ea typeface="ＭＳ Ｐゴシック" charset="0"/>
              <a:cs typeface="ＭＳ Ｐゴシック" charset="0"/>
            </a:endParaRPr>
          </a:p>
        </p:txBody>
      </p:sp>
      <p:sp>
        <p:nvSpPr>
          <p:cNvPr id="33796" name="Rectangle 3"/>
          <p:cNvSpPr>
            <a:spLocks noGrp="1" noChangeArrowheads="1"/>
          </p:cNvSpPr>
          <p:nvPr>
            <p:ph type="body" idx="1"/>
          </p:nvPr>
        </p:nvSpPr>
        <p:spPr>
          <a:xfrm>
            <a:off x="304800" y="1066800"/>
            <a:ext cx="8686800" cy="4800600"/>
          </a:xfrm>
        </p:spPr>
        <p:txBody>
          <a:bodyPr>
            <a:normAutofit/>
          </a:bodyPr>
          <a:lstStyle/>
          <a:p>
            <a:pPr eaLnBrk="1" hangingPunct="1">
              <a:lnSpc>
                <a:spcPct val="110000"/>
              </a:lnSpc>
            </a:pPr>
            <a:r>
              <a:rPr lang="en-US" sz="1500" dirty="0">
                <a:latin typeface="Arial" charset="0"/>
                <a:ea typeface="ＭＳ Ｐゴシック" charset="0"/>
                <a:cs typeface="ＭＳ Ｐゴシック" charset="0"/>
              </a:rPr>
              <a:t>Origin at earth center of mass</a:t>
            </a:r>
          </a:p>
          <a:p>
            <a:pPr eaLnBrk="1" hangingPunct="1">
              <a:lnSpc>
                <a:spcPct val="110000"/>
              </a:lnSpc>
            </a:pPr>
            <a:r>
              <a:rPr lang="en-US" sz="1500" dirty="0" smtClean="0">
                <a:latin typeface="Arial" charset="0"/>
                <a:ea typeface="ＭＳ Ｐゴシック" charset="0"/>
                <a:cs typeface="ＭＳ Ｐゴシック" charset="0"/>
              </a:rPr>
              <a:t>International Terrestrial </a:t>
            </a:r>
            <a:r>
              <a:rPr lang="en-US" sz="1500" dirty="0">
                <a:latin typeface="Arial" charset="0"/>
                <a:ea typeface="ＭＳ Ｐゴシック" charset="0"/>
                <a:cs typeface="ＭＳ Ｐゴシック" charset="0"/>
              </a:rPr>
              <a:t>Reference </a:t>
            </a:r>
            <a:r>
              <a:rPr lang="en-US" sz="1500" dirty="0" smtClean="0">
                <a:latin typeface="Arial" charset="0"/>
                <a:ea typeface="ＭＳ Ｐゴシック" charset="0"/>
                <a:cs typeface="ＭＳ Ｐゴシック" charset="0"/>
              </a:rPr>
              <a:t>Frame (ITRF) is the new formal terminology</a:t>
            </a:r>
            <a:endParaRPr lang="en-US" sz="1500" dirty="0">
              <a:latin typeface="Arial" charset="0"/>
              <a:ea typeface="ＭＳ Ｐゴシック" charset="0"/>
              <a:cs typeface="ＭＳ Ｐゴシック" charset="0"/>
            </a:endParaRPr>
          </a:p>
          <a:p>
            <a:pPr lvl="1" eaLnBrk="1" hangingPunct="1">
              <a:lnSpc>
                <a:spcPct val="110000"/>
              </a:lnSpc>
            </a:pPr>
            <a:r>
              <a:rPr lang="en-US" sz="1500" dirty="0" smtClean="0">
                <a:latin typeface="Arial" charset="0"/>
                <a:ea typeface="ＭＳ Ｐゴシック" charset="0"/>
              </a:rPr>
              <a:t>Z - </a:t>
            </a:r>
            <a:r>
              <a:rPr lang="en-US" sz="1500" dirty="0">
                <a:latin typeface="Arial" charset="0"/>
                <a:ea typeface="ＭＳ Ｐゴシック" charset="0"/>
              </a:rPr>
              <a:t>axis through </a:t>
            </a:r>
            <a:r>
              <a:rPr lang="en-US" sz="1500" dirty="0" smtClean="0">
                <a:latin typeface="Arial" charset="0"/>
                <a:ea typeface="ＭＳ Ｐゴシック" charset="0"/>
              </a:rPr>
              <a:t>IRP </a:t>
            </a:r>
            <a:r>
              <a:rPr lang="en-US" sz="1500" dirty="0">
                <a:latin typeface="Arial" charset="0"/>
                <a:ea typeface="ＭＳ Ｐゴシック" charset="0"/>
              </a:rPr>
              <a:t>– average position of rotation axis between 1900 and </a:t>
            </a:r>
            <a:r>
              <a:rPr lang="en-US" sz="1500" dirty="0" smtClean="0">
                <a:latin typeface="Arial" charset="0"/>
                <a:ea typeface="ＭＳ Ｐゴシック" charset="0"/>
              </a:rPr>
              <a:t>1905 (north pole)</a:t>
            </a:r>
            <a:endParaRPr lang="en-US" sz="1500" dirty="0">
              <a:latin typeface="Arial" charset="0"/>
              <a:ea typeface="ＭＳ Ｐゴシック" charset="0"/>
            </a:endParaRPr>
          </a:p>
          <a:p>
            <a:pPr lvl="1" eaLnBrk="1" hangingPunct="1">
              <a:lnSpc>
                <a:spcPct val="110000"/>
              </a:lnSpc>
            </a:pPr>
            <a:r>
              <a:rPr lang="en-US" sz="1500" dirty="0" smtClean="0">
                <a:latin typeface="Arial" charset="0"/>
                <a:ea typeface="ＭＳ Ｐゴシック" charset="0"/>
              </a:rPr>
              <a:t>X - </a:t>
            </a:r>
            <a:r>
              <a:rPr lang="en-US" sz="1500" dirty="0">
                <a:latin typeface="Arial" charset="0"/>
                <a:ea typeface="ＭＳ Ｐゴシック" charset="0"/>
              </a:rPr>
              <a:t>equatorial through a reference meridian </a:t>
            </a:r>
            <a:r>
              <a:rPr lang="en-US" sz="1500" dirty="0" smtClean="0">
                <a:latin typeface="Arial" charset="0"/>
                <a:ea typeface="ＭＳ Ｐゴシック" charset="0"/>
              </a:rPr>
              <a:t>(Greenwich meridian, 0° longitude)</a:t>
            </a:r>
            <a:endParaRPr lang="en-US" sz="1500" dirty="0">
              <a:latin typeface="Arial" charset="0"/>
              <a:ea typeface="ＭＳ Ｐゴシック" charset="0"/>
            </a:endParaRPr>
          </a:p>
          <a:p>
            <a:pPr lvl="1" eaLnBrk="1" hangingPunct="1">
              <a:lnSpc>
                <a:spcPct val="110000"/>
              </a:lnSpc>
            </a:pPr>
            <a:r>
              <a:rPr lang="en-US" sz="1500" dirty="0" smtClean="0">
                <a:latin typeface="Arial" charset="0"/>
                <a:ea typeface="ＭＳ Ｐゴシック" charset="0"/>
              </a:rPr>
              <a:t>Y - </a:t>
            </a:r>
            <a:r>
              <a:rPr lang="en-US" sz="1500" dirty="0">
                <a:latin typeface="Arial" charset="0"/>
                <a:ea typeface="ＭＳ Ｐゴシック" charset="0"/>
              </a:rPr>
              <a:t>make it </a:t>
            </a:r>
            <a:r>
              <a:rPr lang="en-US" sz="1500" dirty="0" smtClean="0">
                <a:latin typeface="Arial" charset="0"/>
                <a:ea typeface="ＭＳ Ｐゴシック" charset="0"/>
              </a:rPr>
              <a:t>right-handed (90 degrees East of X)</a:t>
            </a: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6" name="Slide Number Placeholder 3"/>
          <p:cNvSpPr txBox="1">
            <a:spLocks/>
          </p:cNvSpPr>
          <p:nvPr/>
        </p:nvSpPr>
        <p:spPr>
          <a:xfrm>
            <a:off x="6705600" y="63246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3EFB43-BEAF-4970-A06C-24B01B76FA99}" type="slidenum">
              <a:rPr lang="en-US" smtClean="0"/>
              <a:pPr/>
              <a:t>18</a:t>
            </a:fld>
            <a:endParaRPr lang="en-US" dirty="0"/>
          </a:p>
        </p:txBody>
      </p:sp>
    </p:spTree>
    <p:extLst>
      <p:ext uri="{BB962C8B-B14F-4D97-AF65-F5344CB8AC3E}">
        <p14:creationId xmlns:p14="http://schemas.microsoft.com/office/powerpoint/2010/main" val="118106753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latin typeface="Comic Sans MS" charset="0"/>
              </a:rPr>
              <a:t> </a:t>
            </a:r>
          </a:p>
          <a:p>
            <a:pPr eaLnBrk="1" hangingPunct="1"/>
            <a:r>
              <a:rPr lang="en-US" sz="900" dirty="0">
                <a:latin typeface="Comic Sans MS" charset="0"/>
              </a:rPr>
              <a:t>ASEN 5090 LECTURE NOTES – LARSON, AXELRAD      </a:t>
            </a:r>
            <a:fld id="{3F85B29E-7FE8-814F-B717-BAA0FDAE586D}" type="slidenum">
              <a:rPr lang="en-US" sz="900">
                <a:latin typeface="Comic Sans MS" charset="0"/>
              </a:rPr>
              <a:pPr eaLnBrk="1" hangingPunct="1"/>
              <a:t>19</a:t>
            </a:fld>
            <a:endParaRPr lang="en-US" sz="900" dirty="0">
              <a:latin typeface="Comic Sans MS" charset="0"/>
            </a:endParaRPr>
          </a:p>
        </p:txBody>
      </p:sp>
      <p:sp>
        <p:nvSpPr>
          <p:cNvPr id="33795" name="Rectangle 2"/>
          <p:cNvSpPr>
            <a:spLocks noGrp="1" noChangeArrowheads="1"/>
          </p:cNvSpPr>
          <p:nvPr>
            <p:ph type="title"/>
          </p:nvPr>
        </p:nvSpPr>
        <p:spPr>
          <a:xfrm>
            <a:off x="457200" y="76200"/>
            <a:ext cx="8534400" cy="1143000"/>
          </a:xfrm>
        </p:spPr>
        <p:txBody>
          <a:bodyPr/>
          <a:lstStyle/>
          <a:p>
            <a:pPr eaLnBrk="1" hangingPunct="1"/>
            <a:r>
              <a:rPr lang="en-US" dirty="0">
                <a:latin typeface="Arial" charset="0"/>
                <a:ea typeface="ＭＳ Ｐゴシック" charset="0"/>
                <a:cs typeface="ＭＳ Ｐゴシック" charset="0"/>
              </a:rPr>
              <a:t>EARTH CENTERED EARTH FIXED (</a:t>
            </a:r>
            <a:r>
              <a:rPr lang="en-US" dirty="0" smtClean="0">
                <a:latin typeface="Arial" charset="0"/>
                <a:ea typeface="ＭＳ Ｐゴシック" charset="0"/>
                <a:cs typeface="ＭＳ Ｐゴシック" charset="0"/>
              </a:rPr>
              <a:t>ECEF)</a:t>
            </a:r>
            <a:endParaRPr lang="en-US" dirty="0">
              <a:latin typeface="Arial" charset="0"/>
              <a:ea typeface="ＭＳ Ｐゴシック" charset="0"/>
              <a:cs typeface="ＭＳ Ｐゴシック" charset="0"/>
            </a:endParaRPr>
          </a:p>
        </p:txBody>
      </p:sp>
      <p:sp>
        <p:nvSpPr>
          <p:cNvPr id="33796" name="Rectangle 3"/>
          <p:cNvSpPr>
            <a:spLocks noGrp="1" noChangeArrowheads="1"/>
          </p:cNvSpPr>
          <p:nvPr>
            <p:ph type="body" idx="1"/>
          </p:nvPr>
        </p:nvSpPr>
        <p:spPr>
          <a:xfrm>
            <a:off x="304800" y="1066800"/>
            <a:ext cx="8686800" cy="4800600"/>
          </a:xfrm>
        </p:spPr>
        <p:txBody>
          <a:bodyPr>
            <a:normAutofit fontScale="92500"/>
          </a:bodyPr>
          <a:lstStyle/>
          <a:p>
            <a:pPr eaLnBrk="1" hangingPunct="1">
              <a:lnSpc>
                <a:spcPct val="110000"/>
              </a:lnSpc>
            </a:pPr>
            <a:r>
              <a:rPr lang="en-US" sz="1600" dirty="0">
                <a:latin typeface="Arial" charset="0"/>
                <a:ea typeface="ＭＳ Ｐゴシック" charset="0"/>
                <a:cs typeface="ＭＳ Ｐゴシック" charset="0"/>
              </a:rPr>
              <a:t>Origin at earth center of mass</a:t>
            </a:r>
          </a:p>
          <a:p>
            <a:pPr eaLnBrk="1" hangingPunct="1">
              <a:lnSpc>
                <a:spcPct val="110000"/>
              </a:lnSpc>
            </a:pPr>
            <a:r>
              <a:rPr lang="en-US" sz="1600" dirty="0" smtClean="0">
                <a:latin typeface="Arial" charset="0"/>
                <a:ea typeface="ＭＳ Ｐゴシック" charset="0"/>
                <a:cs typeface="ＭＳ Ｐゴシック" charset="0"/>
              </a:rPr>
              <a:t>International Terrestrial </a:t>
            </a:r>
            <a:r>
              <a:rPr lang="en-US" sz="1600" dirty="0">
                <a:latin typeface="Arial" charset="0"/>
                <a:ea typeface="ＭＳ Ｐゴシック" charset="0"/>
                <a:cs typeface="ＭＳ Ｐゴシック" charset="0"/>
              </a:rPr>
              <a:t>Reference </a:t>
            </a:r>
            <a:r>
              <a:rPr lang="en-US" sz="1600" dirty="0" smtClean="0">
                <a:latin typeface="Arial" charset="0"/>
                <a:ea typeface="ＭＳ Ｐゴシック" charset="0"/>
                <a:cs typeface="ＭＳ Ｐゴシック" charset="0"/>
              </a:rPr>
              <a:t>Frame (ITRF) is the new formal terminology</a:t>
            </a:r>
            <a:endParaRPr lang="en-US" sz="1600" dirty="0">
              <a:latin typeface="Arial" charset="0"/>
              <a:ea typeface="ＭＳ Ｐゴシック" charset="0"/>
              <a:cs typeface="ＭＳ Ｐゴシック" charset="0"/>
            </a:endParaRPr>
          </a:p>
          <a:p>
            <a:pPr lvl="1" eaLnBrk="1" hangingPunct="1">
              <a:lnSpc>
                <a:spcPct val="110000"/>
              </a:lnSpc>
            </a:pPr>
            <a:r>
              <a:rPr lang="en-US" sz="1600" dirty="0" smtClean="0">
                <a:latin typeface="Arial" charset="0"/>
                <a:ea typeface="ＭＳ Ｐゴシック" charset="0"/>
              </a:rPr>
              <a:t>Z - </a:t>
            </a:r>
            <a:r>
              <a:rPr lang="en-US" sz="1600" dirty="0">
                <a:latin typeface="Arial" charset="0"/>
                <a:ea typeface="ＭＳ Ｐゴシック" charset="0"/>
              </a:rPr>
              <a:t>axis through </a:t>
            </a:r>
            <a:r>
              <a:rPr lang="en-US" sz="1600" dirty="0" smtClean="0">
                <a:latin typeface="Arial" charset="0"/>
                <a:ea typeface="ＭＳ Ｐゴシック" charset="0"/>
              </a:rPr>
              <a:t>IRP </a:t>
            </a:r>
            <a:r>
              <a:rPr lang="en-US" sz="1600" dirty="0">
                <a:latin typeface="Arial" charset="0"/>
                <a:ea typeface="ＭＳ Ｐゴシック" charset="0"/>
              </a:rPr>
              <a:t>– average position of rotation axis between 1900 and </a:t>
            </a:r>
            <a:r>
              <a:rPr lang="en-US" sz="1600" dirty="0" smtClean="0">
                <a:latin typeface="Arial" charset="0"/>
                <a:ea typeface="ＭＳ Ｐゴシック" charset="0"/>
              </a:rPr>
              <a:t>1905 (north pole)</a:t>
            </a:r>
            <a:endParaRPr lang="en-US" sz="1600" dirty="0">
              <a:latin typeface="Arial" charset="0"/>
              <a:ea typeface="ＭＳ Ｐゴシック" charset="0"/>
            </a:endParaRPr>
          </a:p>
          <a:p>
            <a:pPr lvl="1" eaLnBrk="1" hangingPunct="1">
              <a:lnSpc>
                <a:spcPct val="110000"/>
              </a:lnSpc>
            </a:pPr>
            <a:r>
              <a:rPr lang="en-US" sz="1600" dirty="0" smtClean="0">
                <a:latin typeface="Arial" charset="0"/>
                <a:ea typeface="ＭＳ Ｐゴシック" charset="0"/>
              </a:rPr>
              <a:t>X - </a:t>
            </a:r>
            <a:r>
              <a:rPr lang="en-US" sz="1600" dirty="0">
                <a:latin typeface="Arial" charset="0"/>
                <a:ea typeface="ＭＳ Ｐゴシック" charset="0"/>
              </a:rPr>
              <a:t>equatorial through a reference meridian </a:t>
            </a:r>
            <a:r>
              <a:rPr lang="en-US" sz="1600" dirty="0" smtClean="0">
                <a:latin typeface="Arial" charset="0"/>
                <a:ea typeface="ＭＳ Ｐゴシック" charset="0"/>
              </a:rPr>
              <a:t>(Greenwich meridian, 0° longitude)</a:t>
            </a:r>
            <a:endParaRPr lang="en-US" sz="1600" dirty="0">
              <a:latin typeface="Arial" charset="0"/>
              <a:ea typeface="ＭＳ Ｐゴシック" charset="0"/>
            </a:endParaRPr>
          </a:p>
          <a:p>
            <a:pPr lvl="1" eaLnBrk="1" hangingPunct="1">
              <a:lnSpc>
                <a:spcPct val="110000"/>
              </a:lnSpc>
            </a:pPr>
            <a:r>
              <a:rPr lang="en-US" sz="1600" dirty="0" smtClean="0">
                <a:latin typeface="Arial" charset="0"/>
                <a:ea typeface="ＭＳ Ｐゴシック" charset="0"/>
              </a:rPr>
              <a:t>Y - </a:t>
            </a:r>
            <a:r>
              <a:rPr lang="en-US" sz="1600" dirty="0">
                <a:latin typeface="Arial" charset="0"/>
                <a:ea typeface="ＭＳ Ｐゴシック" charset="0"/>
              </a:rPr>
              <a:t>make it </a:t>
            </a:r>
            <a:r>
              <a:rPr lang="en-US" sz="1600" dirty="0" smtClean="0">
                <a:latin typeface="Arial" charset="0"/>
                <a:ea typeface="ＭＳ Ｐゴシック" charset="0"/>
              </a:rPr>
              <a:t>right-handed (90 degrees East of X)</a:t>
            </a:r>
            <a:endParaRPr lang="en-US" sz="1600" dirty="0">
              <a:latin typeface="Arial" charset="0"/>
              <a:ea typeface="ＭＳ Ｐゴシック" charset="0"/>
            </a:endParaRPr>
          </a:p>
          <a:p>
            <a:pPr eaLnBrk="1" hangingPunct="1">
              <a:lnSpc>
                <a:spcPct val="110000"/>
              </a:lnSpc>
            </a:pPr>
            <a:r>
              <a:rPr lang="en-US" sz="1600" dirty="0">
                <a:latin typeface="Arial" charset="0"/>
                <a:ea typeface="ＭＳ Ｐゴシック" charset="0"/>
                <a:cs typeface="ＭＳ Ｐゴシック" charset="0"/>
              </a:rPr>
              <a:t>Realization is based on a selection of a globally distributed set of points. </a:t>
            </a:r>
          </a:p>
          <a:p>
            <a:pPr eaLnBrk="1" hangingPunct="1">
              <a:lnSpc>
                <a:spcPct val="110000"/>
              </a:lnSpc>
            </a:pPr>
            <a:r>
              <a:rPr lang="en-US" sz="1600" dirty="0">
                <a:latin typeface="Arial" charset="0"/>
                <a:ea typeface="ＭＳ Ｐゴシック" charset="0"/>
                <a:cs typeface="ＭＳ Ｐゴシック" charset="0"/>
              </a:rPr>
              <a:t>WGS 84 – World Geodetic System 1984 is one of these realizations</a:t>
            </a:r>
          </a:p>
          <a:p>
            <a:pPr eaLnBrk="1" hangingPunct="1">
              <a:lnSpc>
                <a:spcPct val="110000"/>
              </a:lnSpc>
            </a:pPr>
            <a:r>
              <a:rPr lang="en-US" sz="1600" dirty="0">
                <a:latin typeface="Arial" charset="0"/>
                <a:ea typeface="ＭＳ Ｐゴシック" charset="0"/>
                <a:cs typeface="ＭＳ Ｐゴシック" charset="0"/>
              </a:rPr>
              <a:t>ITRF - International Terrestrial Reference Frame is a more accurate one</a:t>
            </a:r>
          </a:p>
          <a:p>
            <a:pPr eaLnBrk="1" hangingPunct="1">
              <a:lnSpc>
                <a:spcPct val="110000"/>
              </a:lnSpc>
            </a:pPr>
            <a:r>
              <a:rPr lang="en-US" sz="1600" dirty="0">
                <a:latin typeface="Arial" charset="0"/>
                <a:ea typeface="ＭＳ Ｐゴシック" charset="0"/>
                <a:cs typeface="ＭＳ Ｐゴシック" charset="0"/>
              </a:rPr>
              <a:t>Offset between ECI and </a:t>
            </a:r>
            <a:r>
              <a:rPr lang="en-US" sz="1600" dirty="0" smtClean="0">
                <a:latin typeface="Arial" charset="0"/>
                <a:ea typeface="ＭＳ Ｐゴシック" charset="0"/>
                <a:cs typeface="ＭＳ Ｐゴシック" charset="0"/>
              </a:rPr>
              <a:t>ECEF (simplified) </a:t>
            </a:r>
            <a:endParaRPr lang="en-US" sz="1600" dirty="0">
              <a:latin typeface="Arial" charset="0"/>
              <a:ea typeface="ＭＳ Ｐゴシック" charset="0"/>
              <a:cs typeface="ＭＳ Ｐゴシック" charset="0"/>
            </a:endParaRPr>
          </a:p>
          <a:p>
            <a:pPr lvl="1" eaLnBrk="1" hangingPunct="1">
              <a:lnSpc>
                <a:spcPct val="110000"/>
              </a:lnSpc>
            </a:pPr>
            <a:r>
              <a:rPr lang="en-US" sz="1600" dirty="0">
                <a:latin typeface="Symbol" charset="0"/>
                <a:ea typeface="ＭＳ Ｐゴシック" charset="0"/>
              </a:rPr>
              <a:t>q</a:t>
            </a:r>
            <a:r>
              <a:rPr lang="en-US" sz="1600" dirty="0">
                <a:latin typeface="Arial" charset="0"/>
                <a:ea typeface="ＭＳ Ｐゴシック" charset="0"/>
              </a:rPr>
              <a:t> angle between vernal equinox </a:t>
            </a:r>
            <a:r>
              <a:rPr lang="en-US" sz="1600" dirty="0" smtClean="0">
                <a:latin typeface="Arial" charset="0"/>
                <a:ea typeface="ＭＳ Ｐゴシック" charset="0"/>
              </a:rPr>
              <a:t>and </a:t>
            </a:r>
            <a:r>
              <a:rPr lang="en-US" sz="1600" dirty="0">
                <a:latin typeface="Arial" charset="0"/>
                <a:ea typeface="ＭＳ Ｐゴシック" charset="0"/>
              </a:rPr>
              <a:t>Greenwich meridian is Greenwich </a:t>
            </a:r>
            <a:r>
              <a:rPr lang="en-US" sz="1600" dirty="0" smtClean="0">
                <a:latin typeface="Arial" charset="0"/>
                <a:ea typeface="ＭＳ Ｐゴシック" charset="0"/>
              </a:rPr>
              <a:t>Apparent </a:t>
            </a:r>
            <a:r>
              <a:rPr lang="en-US" sz="1600" dirty="0">
                <a:latin typeface="Arial" charset="0"/>
                <a:ea typeface="ＭＳ Ｐゴシック" charset="0"/>
              </a:rPr>
              <a:t>S</a:t>
            </a:r>
            <a:r>
              <a:rPr lang="en-US" sz="1600" dirty="0" smtClean="0">
                <a:latin typeface="Arial" charset="0"/>
                <a:ea typeface="ＭＳ Ｐゴシック" charset="0"/>
              </a:rPr>
              <a:t>idereal Time, GAST (a simplification is to use Greenwich Mean Sidereal Time, GMST)</a:t>
            </a:r>
            <a:endParaRPr lang="en-US" sz="1600" dirty="0">
              <a:latin typeface="Arial" charset="0"/>
              <a:ea typeface="ＭＳ Ｐゴシック" charset="0"/>
            </a:endParaRPr>
          </a:p>
          <a:p>
            <a:pPr lvl="1" eaLnBrk="1" hangingPunct="1">
              <a:lnSpc>
                <a:spcPct val="110000"/>
              </a:lnSpc>
            </a:pPr>
            <a:r>
              <a:rPr lang="en-US" sz="1600" dirty="0">
                <a:latin typeface="Arial" charset="0"/>
                <a:ea typeface="ＭＳ Ｐゴシック" charset="0"/>
              </a:rPr>
              <a:t>Polar motion</a:t>
            </a:r>
          </a:p>
          <a:p>
            <a:pPr lvl="2" eaLnBrk="1" hangingPunct="1">
              <a:lnSpc>
                <a:spcPct val="110000"/>
              </a:lnSpc>
            </a:pPr>
            <a:r>
              <a:rPr lang="en-US" sz="1600" dirty="0">
                <a:latin typeface="Arial" charset="0"/>
                <a:ea typeface="ＭＳ Ｐゴシック" charset="0"/>
              </a:rPr>
              <a:t>- the instantaneous axis of rotation moves around wrt the </a:t>
            </a:r>
            <a:r>
              <a:rPr lang="en-US" sz="1600" dirty="0" smtClean="0">
                <a:latin typeface="Arial" charset="0"/>
                <a:ea typeface="ＭＳ Ｐゴシック" charset="0"/>
              </a:rPr>
              <a:t>Earth’s crust </a:t>
            </a:r>
            <a:r>
              <a:rPr lang="en-US" sz="1600" dirty="0">
                <a:latin typeface="Arial" charset="0"/>
                <a:ea typeface="ＭＳ Ｐゴシック" charset="0"/>
              </a:rPr>
              <a:t>(polar motion)</a:t>
            </a:r>
          </a:p>
          <a:p>
            <a:pPr lvl="2" eaLnBrk="1" hangingPunct="1">
              <a:lnSpc>
                <a:spcPct val="110000"/>
              </a:lnSpc>
            </a:pPr>
            <a:r>
              <a:rPr lang="en-US" sz="1600" dirty="0">
                <a:latin typeface="Arial" charset="0"/>
                <a:ea typeface="ＭＳ Ｐゴシック" charset="0"/>
              </a:rPr>
              <a:t>- </a:t>
            </a:r>
            <a:r>
              <a:rPr lang="en-US" sz="1600" dirty="0" smtClean="0">
                <a:latin typeface="Arial" charset="0"/>
                <a:ea typeface="ＭＳ Ｐゴシック" charset="0"/>
              </a:rPr>
              <a:t>x</a:t>
            </a:r>
            <a:r>
              <a:rPr lang="en-US" sz="1600" baseline="-25000" dirty="0" smtClean="0">
                <a:latin typeface="Arial" charset="0"/>
                <a:ea typeface="ＭＳ Ｐゴシック" charset="0"/>
              </a:rPr>
              <a:t>p</a:t>
            </a:r>
            <a:r>
              <a:rPr lang="en-US" sz="1600" dirty="0" smtClean="0">
                <a:latin typeface="Arial" charset="0"/>
                <a:ea typeface="ＭＳ Ｐゴシック" charset="0"/>
              </a:rPr>
              <a:t>, </a:t>
            </a:r>
            <a:r>
              <a:rPr lang="en-US" sz="1600" dirty="0">
                <a:latin typeface="Arial" charset="0"/>
                <a:ea typeface="ＭＳ Ｐゴシック" charset="0"/>
              </a:rPr>
              <a:t>y</a:t>
            </a:r>
            <a:r>
              <a:rPr lang="en-US" sz="1600" baseline="-25000" dirty="0">
                <a:latin typeface="Arial" charset="0"/>
                <a:ea typeface="ＭＳ Ｐゴシック" charset="0"/>
              </a:rPr>
              <a:t>p</a:t>
            </a:r>
            <a:r>
              <a:rPr lang="en-US" sz="1600" dirty="0">
                <a:latin typeface="Arial" charset="0"/>
                <a:ea typeface="ＭＳ Ｐゴシック" charset="0"/>
              </a:rPr>
              <a:t>, represent the offset of the instantaneous axis of rotation  (the </a:t>
            </a:r>
            <a:r>
              <a:rPr lang="en-US" sz="1600" dirty="0" smtClean="0">
                <a:latin typeface="Arial" charset="0"/>
                <a:ea typeface="ＭＳ Ｐゴシック" charset="0"/>
              </a:rPr>
              <a:t>Celestial Intermediate </a:t>
            </a:r>
            <a:r>
              <a:rPr lang="en-US" sz="1600" dirty="0">
                <a:latin typeface="Arial" charset="0"/>
                <a:ea typeface="ＭＳ Ｐゴシック" charset="0"/>
              </a:rPr>
              <a:t>P</a:t>
            </a:r>
            <a:r>
              <a:rPr lang="en-US" sz="1600" dirty="0" smtClean="0">
                <a:latin typeface="Arial" charset="0"/>
                <a:ea typeface="ＭＳ Ｐゴシック" charset="0"/>
              </a:rPr>
              <a:t>ole</a:t>
            </a:r>
            <a:r>
              <a:rPr lang="en-US" sz="1600" dirty="0">
                <a:latin typeface="Arial" charset="0"/>
                <a:ea typeface="ＭＳ Ｐゴシック" charset="0"/>
              </a:rPr>
              <a:t>) from the I</a:t>
            </a:r>
            <a:r>
              <a:rPr lang="en-US" sz="1600" dirty="0" smtClean="0">
                <a:latin typeface="Arial" charset="0"/>
                <a:ea typeface="ＭＳ Ｐゴシック" charset="0"/>
              </a:rPr>
              <a:t>nternational </a:t>
            </a:r>
            <a:r>
              <a:rPr lang="en-US" sz="1600" dirty="0">
                <a:latin typeface="Arial" charset="0"/>
                <a:ea typeface="ＭＳ Ｐゴシック" charset="0"/>
              </a:rPr>
              <a:t>R</a:t>
            </a:r>
            <a:r>
              <a:rPr lang="en-US" sz="1600" dirty="0" smtClean="0">
                <a:latin typeface="Arial" charset="0"/>
                <a:ea typeface="ＭＳ Ｐゴシック" charset="0"/>
              </a:rPr>
              <a:t>eference </a:t>
            </a:r>
            <a:r>
              <a:rPr lang="en-US" sz="1600" dirty="0">
                <a:latin typeface="Arial" charset="0"/>
                <a:ea typeface="ＭＳ Ｐゴシック" charset="0"/>
              </a:rPr>
              <a:t>P</a:t>
            </a:r>
            <a:r>
              <a:rPr lang="en-US" sz="1600" dirty="0" smtClean="0">
                <a:latin typeface="Arial" charset="0"/>
                <a:ea typeface="ＭＳ Ｐゴシック" charset="0"/>
              </a:rPr>
              <a:t>ole (</a:t>
            </a:r>
            <a:r>
              <a:rPr lang="en-US" sz="1600" dirty="0">
                <a:latin typeface="Arial" charset="0"/>
                <a:ea typeface="ＭＳ Ｐゴシック" charset="0"/>
              </a:rPr>
              <a:t>a fixed point on the </a:t>
            </a:r>
            <a:r>
              <a:rPr lang="en-US" sz="1600" dirty="0" smtClean="0">
                <a:latin typeface="Arial" charset="0"/>
                <a:ea typeface="ＭＳ Ｐゴシック" charset="0"/>
              </a:rPr>
              <a:t>Earth </a:t>
            </a:r>
            <a:r>
              <a:rPr lang="en-US" sz="1600" dirty="0">
                <a:latin typeface="Arial" charset="0"/>
                <a:ea typeface="ＭＳ Ｐゴシック" charset="0"/>
              </a:rPr>
              <a:t>surface that serves as </a:t>
            </a:r>
            <a:r>
              <a:rPr lang="en-US" sz="1600" dirty="0" smtClean="0">
                <a:latin typeface="Arial" charset="0"/>
                <a:ea typeface="ＭＳ Ｐゴシック" charset="0"/>
              </a:rPr>
              <a:t>Z</a:t>
            </a:r>
            <a:r>
              <a:rPr lang="en-US" sz="1600" baseline="-25000" dirty="0">
                <a:latin typeface="Arial" charset="0"/>
                <a:ea typeface="ＭＳ Ｐゴシック" charset="0"/>
              </a:rPr>
              <a:t>,</a:t>
            </a:r>
            <a:r>
              <a:rPr lang="en-US" sz="1600" dirty="0" smtClean="0">
                <a:latin typeface="Arial" charset="0"/>
                <a:ea typeface="ＭＳ Ｐゴシック" charset="0"/>
              </a:rPr>
              <a:t> aka the north pole)</a:t>
            </a:r>
            <a:endParaRPr lang="en-US" sz="1600" baseline="-25000" dirty="0">
              <a:latin typeface="Arial" charset="0"/>
              <a:ea typeface="ＭＳ Ｐゴシック" charset="0"/>
            </a:endParaRP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6" name="Slide Number Placeholder 3"/>
          <p:cNvSpPr txBox="1">
            <a:spLocks/>
          </p:cNvSpPr>
          <p:nvPr/>
        </p:nvSpPr>
        <p:spPr>
          <a:xfrm>
            <a:off x="6705600" y="63246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3EFB43-BEAF-4970-A06C-24B01B76FA99}" type="slidenum">
              <a:rPr lang="en-US" smtClean="0"/>
              <a:pPr/>
              <a:t>19</a:t>
            </a:fld>
            <a:endParaRPr lang="en-US" dirty="0"/>
          </a:p>
        </p:txBody>
      </p:sp>
    </p:spTree>
    <p:extLst>
      <p:ext uri="{BB962C8B-B14F-4D97-AF65-F5344CB8AC3E}">
        <p14:creationId xmlns:p14="http://schemas.microsoft.com/office/powerpoint/2010/main" val="12095777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457200" y="76200"/>
            <a:ext cx="8229600" cy="1143000"/>
          </a:xfrm>
        </p:spPr>
        <p:txBody>
          <a:bodyPr/>
          <a:lstStyle/>
          <a:p>
            <a:pPr eaLnBrk="1" hangingPunct="1"/>
            <a:r>
              <a:rPr lang="en-US" dirty="0" smtClean="0">
                <a:latin typeface="Arial" charset="0"/>
                <a:ea typeface="ＭＳ Ｐゴシック" charset="0"/>
                <a:cs typeface="ＭＳ Ｐゴシック" charset="0"/>
              </a:rPr>
              <a:t>Main Goals</a:t>
            </a:r>
            <a:endParaRPr lang="en-US" dirty="0">
              <a:latin typeface="Arial" charset="0"/>
              <a:ea typeface="ＭＳ Ｐゴシック" charset="0"/>
              <a:cs typeface="ＭＳ Ｐゴシック" charset="0"/>
            </a:endParaRPr>
          </a:p>
        </p:txBody>
      </p:sp>
      <p:sp>
        <p:nvSpPr>
          <p:cNvPr id="18436" name="Rectangle 3"/>
          <p:cNvSpPr>
            <a:spLocks noGrp="1" noChangeArrowheads="1"/>
          </p:cNvSpPr>
          <p:nvPr>
            <p:ph type="body" idx="1"/>
          </p:nvPr>
        </p:nvSpPr>
        <p:spPr>
          <a:xfrm>
            <a:off x="457200" y="1143000"/>
            <a:ext cx="8229600" cy="5410200"/>
          </a:xfrm>
        </p:spPr>
        <p:txBody>
          <a:bodyPr/>
          <a:lstStyle/>
          <a:p>
            <a:pPr eaLnBrk="1" hangingPunct="1">
              <a:lnSpc>
                <a:spcPct val="130000"/>
              </a:lnSpc>
            </a:pPr>
            <a:r>
              <a:rPr lang="en-US" dirty="0" smtClean="0">
                <a:latin typeface="Arial" charset="0"/>
                <a:ea typeface="ＭＳ Ｐゴシック" charset="0"/>
                <a:cs typeface="ＭＳ Ｐゴシック" charset="0"/>
              </a:rPr>
              <a:t>What do people mean when they ask you what reference frame you are using?</a:t>
            </a:r>
          </a:p>
          <a:p>
            <a:pPr eaLnBrk="1" hangingPunct="1">
              <a:lnSpc>
                <a:spcPct val="130000"/>
              </a:lnSpc>
            </a:pPr>
            <a:r>
              <a:rPr lang="en-US" dirty="0" smtClean="0">
                <a:latin typeface="Arial" charset="0"/>
                <a:ea typeface="ＭＳ Ｐゴシック" charset="0"/>
                <a:cs typeface="ＭＳ Ｐゴシック" charset="0"/>
              </a:rPr>
              <a:t>Provide some of the background material you will need for this and later classes.</a:t>
            </a:r>
          </a:p>
          <a:p>
            <a:pPr eaLnBrk="1" hangingPunct="1">
              <a:lnSpc>
                <a:spcPct val="130000"/>
              </a:lnSpc>
            </a:pPr>
            <a:r>
              <a:rPr lang="en-US" dirty="0" smtClean="0">
                <a:latin typeface="Arial" charset="0"/>
                <a:ea typeface="ＭＳ Ｐゴシック" charset="0"/>
                <a:cs typeface="ＭＳ Ｐゴシック" charset="0"/>
              </a:rPr>
              <a:t>Define some jargon (not too much), but the biggies, like ECEF, ECI, and WGS84.</a:t>
            </a:r>
            <a:endParaRPr lang="en-US" dirty="0">
              <a:latin typeface="Arial" charset="0"/>
              <a:ea typeface="ＭＳ Ｐゴシック" charset="0"/>
            </a:endParaRPr>
          </a:p>
        </p:txBody>
      </p:sp>
      <p:sp>
        <p:nvSpPr>
          <p:cNvPr id="4" name="Footer Placeholder 3"/>
          <p:cNvSpPr>
            <a:spLocks noGrp="1"/>
          </p:cNvSpPr>
          <p:nvPr>
            <p:ph type="ftr" sz="quarter" idx="11"/>
          </p:nvPr>
        </p:nvSpPr>
        <p:spPr/>
        <p:txBody>
          <a:bodyPr/>
          <a:lstStyle/>
          <a:p>
            <a:r>
              <a:rPr lang="en-US" smtClean="0"/>
              <a:t>ASEN 5090 Axelrad and Larson</a:t>
            </a:r>
            <a:endParaRPr lang="en-US"/>
          </a:p>
        </p:txBody>
      </p:sp>
      <p:sp>
        <p:nvSpPr>
          <p:cNvPr id="5" name="Slide Number Placeholder 4"/>
          <p:cNvSpPr>
            <a:spLocks noGrp="1"/>
          </p:cNvSpPr>
          <p:nvPr>
            <p:ph type="sldNum" sz="quarter" idx="12"/>
          </p:nvPr>
        </p:nvSpPr>
        <p:spPr/>
        <p:txBody>
          <a:bodyPr/>
          <a:lstStyle/>
          <a:p>
            <a:fld id="{9E3EFB43-BEAF-4970-A06C-24B01B76FA99}" type="slidenum">
              <a:rPr lang="en-US" smtClean="0"/>
              <a:pPr/>
              <a:t>2</a:t>
            </a:fld>
            <a:endParaRPr lang="en-US"/>
          </a:p>
        </p:txBody>
      </p:sp>
    </p:spTree>
    <p:extLst>
      <p:ext uri="{BB962C8B-B14F-4D97-AF65-F5344CB8AC3E}">
        <p14:creationId xmlns:p14="http://schemas.microsoft.com/office/powerpoint/2010/main" val="149280215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20</a:t>
            </a:fld>
            <a:endParaRPr lang="en-US"/>
          </a:p>
        </p:txBody>
      </p:sp>
      <p:sp>
        <p:nvSpPr>
          <p:cNvPr id="31747" name="Rectangle 2"/>
          <p:cNvSpPr>
            <a:spLocks noGrp="1" noChangeArrowheads="1"/>
          </p:cNvSpPr>
          <p:nvPr>
            <p:ph type="title"/>
          </p:nvPr>
        </p:nvSpPr>
        <p:spPr>
          <a:xfrm>
            <a:off x="457200" y="76200"/>
            <a:ext cx="8229600" cy="1143000"/>
          </a:xfrm>
        </p:spPr>
        <p:txBody>
          <a:bodyPr/>
          <a:lstStyle/>
          <a:p>
            <a:pPr eaLnBrk="1" hangingPunct="1"/>
            <a:r>
              <a:rPr lang="en-US" dirty="0" smtClean="0">
                <a:latin typeface="Arial" charset="0"/>
                <a:ea typeface="ＭＳ Ｐゴシック" charset="0"/>
                <a:cs typeface="ＭＳ Ｐゴシック" charset="0"/>
              </a:rPr>
              <a:t>ECI-ECEF ILLUSTRATION</a:t>
            </a:r>
            <a:endParaRPr lang="en-US" dirty="0">
              <a:latin typeface="Arial" charset="0"/>
              <a:ea typeface="ＭＳ Ｐゴシック" charset="0"/>
              <a:cs typeface="ＭＳ Ｐゴシック" charset="0"/>
            </a:endParaRPr>
          </a:p>
        </p:txBody>
      </p:sp>
      <p:grpSp>
        <p:nvGrpSpPr>
          <p:cNvPr id="19" name="Group 8"/>
          <p:cNvGrpSpPr>
            <a:grpSpLocks/>
          </p:cNvGrpSpPr>
          <p:nvPr/>
        </p:nvGrpSpPr>
        <p:grpSpPr bwMode="auto">
          <a:xfrm>
            <a:off x="2790826" y="5113342"/>
            <a:ext cx="331788" cy="442913"/>
            <a:chOff x="1358" y="2615"/>
            <a:chExt cx="209" cy="279"/>
          </a:xfrm>
        </p:grpSpPr>
        <p:sp>
          <p:nvSpPr>
            <p:cNvPr id="20" name="Text Box 9"/>
            <p:cNvSpPr txBox="1">
              <a:spLocks noChangeArrowheads="1"/>
            </p:cNvSpPr>
            <p:nvPr/>
          </p:nvSpPr>
          <p:spPr bwMode="auto">
            <a:xfrm>
              <a:off x="1358" y="2681"/>
              <a:ext cx="20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i="1" dirty="0" smtClean="0">
                  <a:latin typeface="Times New Roman" pitchFamily="18" charset="0"/>
                </a:rPr>
                <a:t>I </a:t>
              </a:r>
              <a:endParaRPr lang="en-US" sz="1600" b="1" i="1" dirty="0">
                <a:latin typeface="AstrologyP01" pitchFamily="34" charset="0"/>
              </a:endParaRPr>
            </a:p>
          </p:txBody>
        </p:sp>
        <p:sp>
          <p:nvSpPr>
            <p:cNvPr id="21" name="Text Box 10"/>
            <p:cNvSpPr txBox="1">
              <a:spLocks noChangeArrowheads="1"/>
            </p:cNvSpPr>
            <p:nvPr/>
          </p:nvSpPr>
          <p:spPr bwMode="auto">
            <a:xfrm>
              <a:off x="1362" y="2615"/>
              <a:ext cx="19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dirty="0">
                  <a:latin typeface="Times New Roman" pitchFamily="18" charset="0"/>
                </a:rPr>
                <a:t>^</a:t>
              </a:r>
            </a:p>
          </p:txBody>
        </p:sp>
      </p:grpSp>
      <p:pic>
        <p:nvPicPr>
          <p:cNvPr id="22" name="Picture 21" descr="aries.jpg"/>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76526" y1="70625" x2="76526" y2="70625"/>
                      </a14:backgroundRemoval>
                    </a14:imgEffect>
                  </a14:imgLayer>
                </a14:imgProps>
              </a:ext>
              <a:ext uri="{28A0092B-C50C-407E-A947-70E740481C1C}">
                <a14:useLocalDpi xmlns:a14="http://schemas.microsoft.com/office/drawing/2010/main" val="0"/>
              </a:ext>
            </a:extLst>
          </a:blip>
          <a:stretch>
            <a:fillRect/>
          </a:stretch>
        </p:blipFill>
        <p:spPr>
          <a:xfrm>
            <a:off x="3352800" y="5315009"/>
            <a:ext cx="228600" cy="171391"/>
          </a:xfrm>
          <a:prstGeom prst="rect">
            <a:avLst/>
          </a:prstGeom>
        </p:spPr>
      </p:pic>
      <p:sp>
        <p:nvSpPr>
          <p:cNvPr id="23" name="TextBox 22"/>
          <p:cNvSpPr txBox="1"/>
          <p:nvPr/>
        </p:nvSpPr>
        <p:spPr>
          <a:xfrm>
            <a:off x="2895600" y="5334000"/>
            <a:ext cx="398441" cy="246221"/>
          </a:xfrm>
          <a:prstGeom prst="rect">
            <a:avLst/>
          </a:prstGeom>
          <a:noFill/>
        </p:spPr>
        <p:txBody>
          <a:bodyPr wrap="none" rtlCol="0">
            <a:spAutoFit/>
          </a:bodyPr>
          <a:lstStyle/>
          <a:p>
            <a:r>
              <a:rPr lang="en-US" sz="1000" b="1" dirty="0" smtClean="0"/>
              <a:t>ECI</a:t>
            </a:r>
            <a:endParaRPr lang="en-US" sz="1000" b="1" dirty="0"/>
          </a:p>
        </p:txBody>
      </p:sp>
      <p:pic>
        <p:nvPicPr>
          <p:cNvPr id="15" name="Picture 14" descr="earth_topview.eps"/>
          <p:cNvPicPr>
            <a:picLocks noChangeAspect="1"/>
          </p:cNvPicPr>
          <p:nvPr/>
        </p:nvPicPr>
        <p:blipFill rotWithShape="1">
          <a:blip r:embed="rId5">
            <a:extLst>
              <a:ext uri="{28A0092B-C50C-407E-A947-70E740481C1C}">
                <a14:useLocalDpi xmlns:a14="http://schemas.microsoft.com/office/drawing/2010/main" val="0"/>
              </a:ext>
            </a:extLst>
          </a:blip>
          <a:srcRect l="28337" t="17159" r="22348" b="17519"/>
          <a:stretch/>
        </p:blipFill>
        <p:spPr>
          <a:xfrm>
            <a:off x="2819400" y="1295400"/>
            <a:ext cx="3886200" cy="3898538"/>
          </a:xfrm>
          <a:prstGeom prst="rect">
            <a:avLst/>
          </a:prstGeom>
        </p:spPr>
      </p:pic>
      <p:grpSp>
        <p:nvGrpSpPr>
          <p:cNvPr id="25" name="Group 8"/>
          <p:cNvGrpSpPr>
            <a:grpSpLocks/>
          </p:cNvGrpSpPr>
          <p:nvPr/>
        </p:nvGrpSpPr>
        <p:grpSpPr bwMode="auto">
          <a:xfrm>
            <a:off x="5686426" y="5113342"/>
            <a:ext cx="331788" cy="442913"/>
            <a:chOff x="1358" y="2615"/>
            <a:chExt cx="209" cy="279"/>
          </a:xfrm>
        </p:grpSpPr>
        <p:sp>
          <p:nvSpPr>
            <p:cNvPr id="26" name="Text Box 9"/>
            <p:cNvSpPr txBox="1">
              <a:spLocks noChangeArrowheads="1"/>
            </p:cNvSpPr>
            <p:nvPr/>
          </p:nvSpPr>
          <p:spPr bwMode="auto">
            <a:xfrm>
              <a:off x="1358" y="2681"/>
              <a:ext cx="20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i="1" dirty="0" smtClean="0">
                  <a:latin typeface="Times New Roman" pitchFamily="18" charset="0"/>
                </a:rPr>
                <a:t>I </a:t>
              </a:r>
              <a:endParaRPr lang="en-US" sz="1600" b="1" i="1" dirty="0">
                <a:latin typeface="AstrologyP01" pitchFamily="34" charset="0"/>
              </a:endParaRPr>
            </a:p>
          </p:txBody>
        </p:sp>
        <p:sp>
          <p:nvSpPr>
            <p:cNvPr id="27" name="Text Box 10"/>
            <p:cNvSpPr txBox="1">
              <a:spLocks noChangeArrowheads="1"/>
            </p:cNvSpPr>
            <p:nvPr/>
          </p:nvSpPr>
          <p:spPr bwMode="auto">
            <a:xfrm>
              <a:off x="1362" y="2615"/>
              <a:ext cx="19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dirty="0">
                  <a:latin typeface="Times New Roman" pitchFamily="18" charset="0"/>
                </a:rPr>
                <a:t>^</a:t>
              </a:r>
            </a:p>
          </p:txBody>
        </p:sp>
      </p:grpSp>
      <p:sp>
        <p:nvSpPr>
          <p:cNvPr id="28" name="TextBox 27"/>
          <p:cNvSpPr txBox="1"/>
          <p:nvPr/>
        </p:nvSpPr>
        <p:spPr>
          <a:xfrm>
            <a:off x="5791200" y="5334000"/>
            <a:ext cx="526682" cy="246221"/>
          </a:xfrm>
          <a:prstGeom prst="rect">
            <a:avLst/>
          </a:prstGeom>
          <a:noFill/>
        </p:spPr>
        <p:txBody>
          <a:bodyPr wrap="none" rtlCol="0">
            <a:spAutoFit/>
          </a:bodyPr>
          <a:lstStyle/>
          <a:p>
            <a:r>
              <a:rPr lang="en-US" sz="1000" b="1" dirty="0" smtClean="0"/>
              <a:t>ECEF</a:t>
            </a:r>
            <a:endParaRPr lang="en-US" sz="1000" b="1" dirty="0"/>
          </a:p>
        </p:txBody>
      </p:sp>
      <p:cxnSp>
        <p:nvCxnSpPr>
          <p:cNvPr id="17" name="Straight Arrow Connector 16"/>
          <p:cNvCxnSpPr/>
          <p:nvPr/>
        </p:nvCxnSpPr>
        <p:spPr>
          <a:xfrm flipH="1">
            <a:off x="2819400" y="4495800"/>
            <a:ext cx="609600" cy="60960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5715000" y="4572000"/>
            <a:ext cx="533400" cy="68580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1746" name="Isosceles Triangle 31745"/>
          <p:cNvSpPr/>
          <p:nvPr/>
        </p:nvSpPr>
        <p:spPr>
          <a:xfrm rot="3292083">
            <a:off x="5658487" y="4679360"/>
            <a:ext cx="138519" cy="120050"/>
          </a:xfrm>
          <a:prstGeom prst="triangl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751" name="Picture 3175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9580" y="5191760"/>
            <a:ext cx="685800" cy="203200"/>
          </a:xfrm>
          <a:prstGeom prst="rect">
            <a:avLst/>
          </a:prstGeom>
        </p:spPr>
      </p:pic>
      <p:pic>
        <p:nvPicPr>
          <p:cNvPr id="31752" name="Picture 3175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3220" y="3116361"/>
            <a:ext cx="127000" cy="165100"/>
          </a:xfrm>
          <a:prstGeom prst="rect">
            <a:avLst/>
          </a:prstGeom>
        </p:spPr>
      </p:pic>
      <p:sp>
        <p:nvSpPr>
          <p:cNvPr id="41" name="Isosceles Triangle 40"/>
          <p:cNvSpPr/>
          <p:nvPr/>
        </p:nvSpPr>
        <p:spPr>
          <a:xfrm rot="19092501">
            <a:off x="5889781" y="1631360"/>
            <a:ext cx="138519" cy="120050"/>
          </a:xfrm>
          <a:prstGeom prst="triangl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754" name="Straight Connector 31753"/>
          <p:cNvCxnSpPr/>
          <p:nvPr/>
        </p:nvCxnSpPr>
        <p:spPr>
          <a:xfrm flipV="1">
            <a:off x="5791200" y="1371600"/>
            <a:ext cx="304800" cy="381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756" name="TextBox 31755"/>
          <p:cNvSpPr txBox="1"/>
          <p:nvPr/>
        </p:nvSpPr>
        <p:spPr>
          <a:xfrm>
            <a:off x="6096000" y="1447800"/>
            <a:ext cx="1402948" cy="307777"/>
          </a:xfrm>
          <a:prstGeom prst="rect">
            <a:avLst/>
          </a:prstGeom>
          <a:noFill/>
        </p:spPr>
        <p:txBody>
          <a:bodyPr wrap="none" rtlCol="0">
            <a:spAutoFit/>
          </a:bodyPr>
          <a:lstStyle/>
          <a:p>
            <a:r>
              <a:rPr lang="en-US" sz="1400" dirty="0" smtClean="0"/>
              <a:t>Local Observer</a:t>
            </a:r>
            <a:endParaRPr lang="en-US" sz="1400" dirty="0"/>
          </a:p>
        </p:txBody>
      </p:sp>
      <p:sp>
        <p:nvSpPr>
          <p:cNvPr id="46" name="TextBox 45"/>
          <p:cNvSpPr txBox="1"/>
          <p:nvPr/>
        </p:nvSpPr>
        <p:spPr>
          <a:xfrm>
            <a:off x="6934200" y="3045023"/>
            <a:ext cx="1032993" cy="307777"/>
          </a:xfrm>
          <a:prstGeom prst="rect">
            <a:avLst/>
          </a:prstGeom>
          <a:noFill/>
        </p:spPr>
        <p:txBody>
          <a:bodyPr wrap="none" rtlCol="0">
            <a:spAutoFit/>
          </a:bodyPr>
          <a:lstStyle/>
          <a:p>
            <a:r>
              <a:rPr lang="en-US" sz="1400" dirty="0" smtClean="0"/>
              <a:t>(longitude)</a:t>
            </a:r>
            <a:endParaRPr lang="en-US" sz="1400" dirty="0"/>
          </a:p>
        </p:txBody>
      </p:sp>
      <p:sp>
        <p:nvSpPr>
          <p:cNvPr id="47" name="TextBox 46"/>
          <p:cNvSpPr txBox="1"/>
          <p:nvPr/>
        </p:nvSpPr>
        <p:spPr>
          <a:xfrm>
            <a:off x="5943600" y="4648200"/>
            <a:ext cx="356312" cy="307777"/>
          </a:xfrm>
          <a:prstGeom prst="rect">
            <a:avLst/>
          </a:prstGeom>
          <a:noFill/>
        </p:spPr>
        <p:txBody>
          <a:bodyPr wrap="none" rtlCol="0">
            <a:spAutoFit/>
          </a:bodyPr>
          <a:lstStyle/>
          <a:p>
            <a:r>
              <a:rPr lang="en-US" sz="1400" dirty="0" smtClean="0"/>
              <a:t>0°</a:t>
            </a:r>
            <a:endParaRPr lang="en-US" sz="1400" dirty="0"/>
          </a:p>
        </p:txBody>
      </p:sp>
    </p:spTree>
    <p:extLst>
      <p:ext uri="{BB962C8B-B14F-4D97-AF65-F5344CB8AC3E}">
        <p14:creationId xmlns:p14="http://schemas.microsoft.com/office/powerpoint/2010/main" val="288530104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olar mo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685800"/>
            <a:ext cx="7169084" cy="4373592"/>
          </a:xfrm>
          <a:prstGeom prst="rect">
            <a:avLst/>
          </a:prstGeom>
        </p:spPr>
      </p:pic>
      <p:sp>
        <p:nvSpPr>
          <p:cNvPr id="12" name="Rounded Rectangle 11"/>
          <p:cNvSpPr/>
          <p:nvPr/>
        </p:nvSpPr>
        <p:spPr>
          <a:xfrm>
            <a:off x="5867400" y="3810000"/>
            <a:ext cx="3124200" cy="2057400"/>
          </a:xfrm>
          <a:prstGeom prst="roundRect">
            <a:avLst>
              <a:gd name="adj" fmla="val 10556"/>
            </a:avLst>
          </a:prstGeom>
          <a:solidFill>
            <a:schemeClr val="bg2"/>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750" name="Text Box 7"/>
          <p:cNvSpPr txBox="1">
            <a:spLocks noChangeArrowheads="1"/>
          </p:cNvSpPr>
          <p:nvPr/>
        </p:nvSpPr>
        <p:spPr bwMode="auto">
          <a:xfrm>
            <a:off x="0" y="5638800"/>
            <a:ext cx="3352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200" dirty="0" smtClean="0"/>
              <a:t>Similar image in </a:t>
            </a:r>
            <a:r>
              <a:rPr lang="en-US" sz="1200" dirty="0"/>
              <a:t>Misra and Enge </a:t>
            </a:r>
            <a:r>
              <a:rPr lang="en-US" sz="1200" dirty="0" err="1"/>
              <a:t>Ch</a:t>
            </a:r>
            <a:r>
              <a:rPr lang="en-US" sz="1200" dirty="0"/>
              <a:t> 4</a:t>
            </a: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21</a:t>
            </a:fld>
            <a:endParaRPr lang="en-US"/>
          </a:p>
        </p:txBody>
      </p:sp>
      <p:sp>
        <p:nvSpPr>
          <p:cNvPr id="31747" name="Rectangle 2"/>
          <p:cNvSpPr>
            <a:spLocks noGrp="1" noChangeArrowheads="1"/>
          </p:cNvSpPr>
          <p:nvPr>
            <p:ph type="title"/>
          </p:nvPr>
        </p:nvSpPr>
        <p:spPr>
          <a:xfrm>
            <a:off x="457200" y="76200"/>
            <a:ext cx="8229600" cy="1143000"/>
          </a:xfrm>
        </p:spPr>
        <p:txBody>
          <a:bodyPr/>
          <a:lstStyle/>
          <a:p>
            <a:pPr eaLnBrk="1" hangingPunct="1"/>
            <a:r>
              <a:rPr lang="en-US" dirty="0" smtClean="0">
                <a:latin typeface="Arial" charset="0"/>
                <a:ea typeface="ＭＳ Ｐゴシック" charset="0"/>
                <a:cs typeface="ＭＳ Ｐゴシック" charset="0"/>
              </a:rPr>
              <a:t>Polar Motion</a:t>
            </a:r>
            <a:endParaRPr lang="en-US" dirty="0">
              <a:latin typeface="Arial" charset="0"/>
              <a:ea typeface="ＭＳ Ｐゴシック" charset="0"/>
              <a:cs typeface="ＭＳ Ｐゴシック" charset="0"/>
            </a:endParaRPr>
          </a:p>
        </p:txBody>
      </p:sp>
      <p:sp>
        <p:nvSpPr>
          <p:cNvPr id="6" name="TextBox 5"/>
          <p:cNvSpPr txBox="1"/>
          <p:nvPr/>
        </p:nvSpPr>
        <p:spPr>
          <a:xfrm>
            <a:off x="6019800" y="3886200"/>
            <a:ext cx="2971800" cy="1892826"/>
          </a:xfrm>
          <a:prstGeom prst="rect">
            <a:avLst/>
          </a:prstGeom>
          <a:noFill/>
        </p:spPr>
        <p:txBody>
          <a:bodyPr wrap="square" rtlCol="0">
            <a:spAutoFit/>
          </a:bodyPr>
          <a:lstStyle/>
          <a:p>
            <a:pPr marL="100584" indent="-137160">
              <a:buFont typeface="Arial"/>
              <a:buChar char="•"/>
            </a:pPr>
            <a:r>
              <a:rPr lang="en-US" sz="1300" b="1" dirty="0" smtClean="0">
                <a:latin typeface="Arial" charset="0"/>
                <a:ea typeface="ＭＳ Ｐゴシック" charset="0"/>
                <a:cs typeface="ＭＳ Ｐゴシック" charset="0"/>
              </a:rPr>
              <a:t>CIP:</a:t>
            </a:r>
            <a:r>
              <a:rPr lang="en-US" sz="1300" dirty="0" smtClean="0">
                <a:latin typeface="Arial" charset="0"/>
                <a:ea typeface="ＭＳ Ｐゴシック" charset="0"/>
                <a:cs typeface="ＭＳ Ｐゴシック" charset="0"/>
              </a:rPr>
              <a:t> </a:t>
            </a:r>
            <a:r>
              <a:rPr lang="en-US" sz="1300" i="1" dirty="0" smtClean="0">
                <a:latin typeface="Arial" charset="0"/>
                <a:ea typeface="ＭＳ Ｐゴシック" charset="0"/>
                <a:cs typeface="ＭＳ Ｐゴシック" charset="0"/>
              </a:rPr>
              <a:t>Celestial Intermediate Pole</a:t>
            </a:r>
            <a:r>
              <a:rPr lang="en-US" sz="1300" dirty="0" smtClean="0">
                <a:latin typeface="Arial" charset="0"/>
                <a:ea typeface="ＭＳ Ｐゴシック" charset="0"/>
                <a:cs typeface="ＭＳ Ｐゴシック" charset="0"/>
              </a:rPr>
              <a:t> (instantaneous rotation axis of the Earth)</a:t>
            </a:r>
          </a:p>
          <a:p>
            <a:pPr marL="100584" indent="-137160">
              <a:buFont typeface="Arial"/>
              <a:buChar char="•"/>
            </a:pPr>
            <a:r>
              <a:rPr lang="en-US" sz="1300" b="1" dirty="0" smtClean="0">
                <a:latin typeface="Arial" charset="0"/>
                <a:ea typeface="ＭＳ Ｐゴシック" charset="0"/>
                <a:cs typeface="ＭＳ Ｐゴシック" charset="0"/>
              </a:rPr>
              <a:t>IRP:</a:t>
            </a:r>
            <a:r>
              <a:rPr lang="en-US" sz="1300" dirty="0" smtClean="0">
                <a:latin typeface="Arial" charset="0"/>
                <a:ea typeface="ＭＳ Ｐゴシック" charset="0"/>
                <a:cs typeface="ＭＳ Ｐゴシック" charset="0"/>
              </a:rPr>
              <a:t> </a:t>
            </a:r>
            <a:r>
              <a:rPr lang="en-US" sz="1300" i="1" dirty="0" smtClean="0">
                <a:latin typeface="Arial" charset="0"/>
                <a:ea typeface="ＭＳ Ｐゴシック" charset="0"/>
                <a:cs typeface="ＭＳ Ｐゴシック" charset="0"/>
              </a:rPr>
              <a:t>International Reference </a:t>
            </a:r>
            <a:r>
              <a:rPr lang="en-US" sz="1300" dirty="0" smtClean="0">
                <a:latin typeface="Arial" charset="0"/>
                <a:ea typeface="ＭＳ Ｐゴシック" charset="0"/>
                <a:cs typeface="ＭＳ Ｐゴシック" charset="0"/>
              </a:rPr>
              <a:t>Pole (agreed upon “north pole” of Earth for ITRF)</a:t>
            </a:r>
          </a:p>
          <a:p>
            <a:pPr marL="100584" indent="-137160">
              <a:buFont typeface="Arial"/>
              <a:buChar char="•"/>
            </a:pPr>
            <a:r>
              <a:rPr lang="en-US" sz="1300" b="1" i="1" dirty="0">
                <a:latin typeface="Arial" charset="0"/>
                <a:ea typeface="ＭＳ Ｐゴシック" charset="0"/>
                <a:cs typeface="ＭＳ Ｐゴシック" charset="0"/>
              </a:rPr>
              <a:t>x</a:t>
            </a:r>
            <a:r>
              <a:rPr lang="en-US" sz="1300" b="1" i="1" baseline="-25000" dirty="0" smtClean="0">
                <a:latin typeface="Arial" charset="0"/>
                <a:ea typeface="ＭＳ Ｐゴシック" charset="0"/>
                <a:cs typeface="ＭＳ Ｐゴシック" charset="0"/>
              </a:rPr>
              <a:t>p</a:t>
            </a:r>
            <a:r>
              <a:rPr lang="en-US" sz="1300" b="1" dirty="0" smtClean="0">
                <a:latin typeface="Arial" charset="0"/>
                <a:ea typeface="ＭＳ Ｐゴシック" charset="0"/>
                <a:cs typeface="ＭＳ Ｐゴシック" charset="0"/>
              </a:rPr>
              <a:t>,</a:t>
            </a:r>
            <a:r>
              <a:rPr lang="en-US" sz="1300" b="1" i="1" dirty="0" smtClean="0">
                <a:latin typeface="Arial" charset="0"/>
                <a:ea typeface="ＭＳ Ｐゴシック" charset="0"/>
                <a:cs typeface="ＭＳ Ｐゴシック" charset="0"/>
              </a:rPr>
              <a:t>y</a:t>
            </a:r>
            <a:r>
              <a:rPr lang="en-US" sz="1300" b="1" i="1" baseline="-25000" dirty="0" smtClean="0">
                <a:latin typeface="Arial" charset="0"/>
                <a:ea typeface="ＭＳ Ｐゴシック" charset="0"/>
                <a:cs typeface="ＭＳ Ｐゴシック" charset="0"/>
              </a:rPr>
              <a:t>p</a:t>
            </a:r>
            <a:r>
              <a:rPr lang="en-US" sz="1300" b="1" dirty="0" smtClean="0">
                <a:latin typeface="Arial" charset="0"/>
                <a:ea typeface="ＭＳ Ｐゴシック" charset="0"/>
                <a:cs typeface="ＭＳ Ｐゴシック" charset="0"/>
              </a:rPr>
              <a:t>:</a:t>
            </a:r>
            <a:r>
              <a:rPr lang="en-US" sz="1300" dirty="0" smtClean="0">
                <a:latin typeface="Arial" charset="0"/>
                <a:ea typeface="ＭＳ Ｐゴシック" charset="0"/>
                <a:cs typeface="ＭＳ Ｐゴシック" charset="0"/>
              </a:rPr>
              <a:t> polar motion coordinates</a:t>
            </a:r>
          </a:p>
          <a:p>
            <a:pPr marL="100584" indent="-137160">
              <a:buFont typeface="Arial"/>
              <a:buChar char="•"/>
            </a:pPr>
            <a:r>
              <a:rPr lang="en-US" sz="1300" dirty="0" smtClean="0">
                <a:latin typeface="Arial" charset="0"/>
                <a:ea typeface="ＭＳ Ｐゴシック" charset="0"/>
                <a:cs typeface="ＭＳ Ｐゴシック" charset="0"/>
              </a:rPr>
              <a:t>Polar motion cannot be predicted. </a:t>
            </a:r>
            <a:r>
              <a:rPr lang="en-US" sz="1300" i="1" dirty="0" smtClean="0">
                <a:latin typeface="Arial" charset="0"/>
                <a:ea typeface="ＭＳ Ｐゴシック" charset="0"/>
                <a:cs typeface="ＭＳ Ｐゴシック" charset="0"/>
              </a:rPr>
              <a:t>x</a:t>
            </a:r>
            <a:r>
              <a:rPr lang="en-US" sz="1300" i="1" baseline="-25000" dirty="0">
                <a:latin typeface="Arial" charset="0"/>
                <a:ea typeface="ＭＳ Ｐゴシック" charset="0"/>
                <a:cs typeface="ＭＳ Ｐゴシック" charset="0"/>
              </a:rPr>
              <a:t>p</a:t>
            </a:r>
            <a:r>
              <a:rPr lang="en-US" sz="1300" dirty="0" smtClean="0">
                <a:latin typeface="Arial" charset="0"/>
                <a:ea typeface="ＭＳ Ｐゴシック" charset="0"/>
                <a:cs typeface="ＭＳ Ｐゴシック" charset="0"/>
              </a:rPr>
              <a:t> and </a:t>
            </a:r>
            <a:r>
              <a:rPr lang="en-US" sz="1300" i="1" dirty="0" smtClean="0">
                <a:latin typeface="Arial" charset="0"/>
                <a:ea typeface="ＭＳ Ｐゴシック" charset="0"/>
                <a:cs typeface="ＭＳ Ｐゴシック" charset="0"/>
              </a:rPr>
              <a:t>y</a:t>
            </a:r>
            <a:r>
              <a:rPr lang="en-US" sz="1300" i="1" baseline="-25000" dirty="0" smtClean="0">
                <a:latin typeface="Arial" charset="0"/>
                <a:ea typeface="ＭＳ Ｐゴシック" charset="0"/>
                <a:cs typeface="ＭＳ Ｐゴシック" charset="0"/>
              </a:rPr>
              <a:t>p</a:t>
            </a:r>
            <a:r>
              <a:rPr lang="en-US" sz="1300" dirty="0" smtClean="0">
                <a:latin typeface="Arial" charset="0"/>
                <a:ea typeface="ＭＳ Ｐゴシック" charset="0"/>
                <a:cs typeface="ＭＳ Ｐゴシック" charset="0"/>
              </a:rPr>
              <a:t> are observed parameters</a:t>
            </a:r>
            <a:endParaRPr lang="en-US" sz="1300" dirty="0">
              <a:latin typeface="Arial" charset="0"/>
              <a:ea typeface="ＭＳ Ｐゴシック" charset="0"/>
              <a:cs typeface="ＭＳ Ｐゴシック" charset="0"/>
            </a:endParaRPr>
          </a:p>
        </p:txBody>
      </p:sp>
      <p:sp>
        <p:nvSpPr>
          <p:cNvPr id="11" name="TextBox 10"/>
          <p:cNvSpPr txBox="1"/>
          <p:nvPr/>
        </p:nvSpPr>
        <p:spPr>
          <a:xfrm>
            <a:off x="5791200" y="6019800"/>
            <a:ext cx="3361743" cy="400110"/>
          </a:xfrm>
          <a:prstGeom prst="rect">
            <a:avLst/>
          </a:prstGeom>
          <a:noFill/>
        </p:spPr>
        <p:txBody>
          <a:bodyPr wrap="none" rtlCol="0">
            <a:spAutoFit/>
          </a:bodyPr>
          <a:lstStyle/>
          <a:p>
            <a:r>
              <a:rPr lang="en-US" sz="1000" dirty="0" smtClean="0">
                <a:solidFill>
                  <a:schemeClr val="bg1"/>
                </a:solidFill>
              </a:rPr>
              <a:t>Image Credit: Vallado, D.A., “Fundamentals of </a:t>
            </a:r>
          </a:p>
          <a:p>
            <a:r>
              <a:rPr lang="en-US" sz="1000" dirty="0" smtClean="0">
                <a:solidFill>
                  <a:schemeClr val="bg1"/>
                </a:solidFill>
              </a:rPr>
              <a:t>Astrodynamics and Applications,” 3</a:t>
            </a:r>
            <a:r>
              <a:rPr lang="en-US" sz="1000" baseline="30000" dirty="0" smtClean="0">
                <a:solidFill>
                  <a:schemeClr val="bg1"/>
                </a:solidFill>
              </a:rPr>
              <a:t>rd</a:t>
            </a:r>
            <a:r>
              <a:rPr lang="en-US" sz="1000" dirty="0" smtClean="0">
                <a:solidFill>
                  <a:schemeClr val="bg1"/>
                </a:solidFill>
              </a:rPr>
              <a:t> ed., 2007, pp. 216.</a:t>
            </a:r>
            <a:endParaRPr lang="en-US" sz="1000" dirty="0">
              <a:solidFill>
                <a:schemeClr val="bg1"/>
              </a:solidFill>
            </a:endParaRPr>
          </a:p>
        </p:txBody>
      </p:sp>
    </p:spTree>
    <p:extLst>
      <p:ext uri="{BB962C8B-B14F-4D97-AF65-F5344CB8AC3E}">
        <p14:creationId xmlns:p14="http://schemas.microsoft.com/office/powerpoint/2010/main" val="129119590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Text Box 7"/>
          <p:cNvSpPr txBox="1">
            <a:spLocks noChangeArrowheads="1"/>
          </p:cNvSpPr>
          <p:nvPr/>
        </p:nvSpPr>
        <p:spPr bwMode="auto">
          <a:xfrm>
            <a:off x="0" y="5638800"/>
            <a:ext cx="3352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200" dirty="0" smtClean="0"/>
              <a:t>Similar image in </a:t>
            </a:r>
            <a:r>
              <a:rPr lang="en-US" sz="1200" dirty="0"/>
              <a:t>Misra and Enge </a:t>
            </a:r>
            <a:r>
              <a:rPr lang="en-US" sz="1200" dirty="0" err="1"/>
              <a:t>Ch</a:t>
            </a:r>
            <a:r>
              <a:rPr lang="en-US" sz="1200" dirty="0"/>
              <a:t> 4</a:t>
            </a: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22</a:t>
            </a:fld>
            <a:endParaRPr lang="en-US"/>
          </a:p>
        </p:txBody>
      </p:sp>
      <p:sp>
        <p:nvSpPr>
          <p:cNvPr id="31747" name="Rectangle 2"/>
          <p:cNvSpPr>
            <a:spLocks noGrp="1" noChangeArrowheads="1"/>
          </p:cNvSpPr>
          <p:nvPr>
            <p:ph type="title"/>
          </p:nvPr>
        </p:nvSpPr>
        <p:spPr>
          <a:xfrm>
            <a:off x="457200" y="1219200"/>
            <a:ext cx="8229600" cy="1143000"/>
          </a:xfrm>
        </p:spPr>
        <p:txBody>
          <a:bodyPr>
            <a:normAutofit fontScale="90000"/>
          </a:bodyPr>
          <a:lstStyle/>
          <a:p>
            <a:pPr eaLnBrk="1" hangingPunct="1"/>
            <a:r>
              <a:rPr lang="en-US" dirty="0" smtClean="0">
                <a:latin typeface="Arial" charset="0"/>
                <a:ea typeface="ＭＳ Ｐゴシック" charset="0"/>
                <a:cs typeface="ＭＳ Ｐゴシック" charset="0"/>
              </a:rPr>
              <a:t>Take Home Message – </a:t>
            </a:r>
            <a:br>
              <a:rPr lang="en-US" dirty="0" smtClean="0">
                <a:latin typeface="Arial" charset="0"/>
                <a:ea typeface="ＭＳ Ｐゴシック" charset="0"/>
                <a:cs typeface="ＭＳ Ｐゴシック" charset="0"/>
              </a:rPr>
            </a:br>
            <a:r>
              <a:rPr lang="en-US" dirty="0">
                <a:latin typeface="Arial" charset="0"/>
                <a:ea typeface="ＭＳ Ｐゴシック" charset="0"/>
                <a:cs typeface="ＭＳ Ｐゴシック" charset="0"/>
              </a:rPr>
              <a:t/>
            </a:r>
            <a:br>
              <a:rPr lang="en-US" dirty="0">
                <a:latin typeface="Arial" charset="0"/>
                <a:ea typeface="ＭＳ Ｐゴシック" charset="0"/>
                <a:cs typeface="ＭＳ Ｐゴシック" charset="0"/>
              </a:rPr>
            </a:br>
            <a:r>
              <a:rPr lang="en-US" dirty="0" smtClean="0">
                <a:latin typeface="Arial" charset="0"/>
                <a:ea typeface="ＭＳ Ｐゴシック" charset="0"/>
                <a:cs typeface="ＭＳ Ｐゴシック" charset="0"/>
              </a:rPr>
              <a:t>you need to measure or model all of these motions if you want to accurately determine position using GPS.</a:t>
            </a: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22499403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2057400" y="1447800"/>
            <a:ext cx="4953000" cy="1371600"/>
          </a:xfrm>
          <a:prstGeom prst="roundRect">
            <a:avLst/>
          </a:prstGeom>
          <a:solidFill>
            <a:schemeClr val="bg2"/>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latin typeface="Comic Sans MS" charset="0"/>
              </a:rPr>
              <a:t> </a:t>
            </a:r>
          </a:p>
          <a:p>
            <a:pPr eaLnBrk="1" hangingPunct="1"/>
            <a:r>
              <a:rPr lang="en-US" sz="900" dirty="0">
                <a:latin typeface="Comic Sans MS" charset="0"/>
              </a:rPr>
              <a:t>ASEN 5090 LECTURE NOTES – LARSON, AXELRAD      </a:t>
            </a:r>
            <a:fld id="{3F85B29E-7FE8-814F-B717-BAA0FDAE586D}" type="slidenum">
              <a:rPr lang="en-US" sz="900">
                <a:latin typeface="Comic Sans MS" charset="0"/>
              </a:rPr>
              <a:pPr eaLnBrk="1" hangingPunct="1"/>
              <a:t>23</a:t>
            </a:fld>
            <a:endParaRPr lang="en-US" sz="900" dirty="0">
              <a:latin typeface="Comic Sans MS" charset="0"/>
            </a:endParaRPr>
          </a:p>
        </p:txBody>
      </p:sp>
      <p:sp>
        <p:nvSpPr>
          <p:cNvPr id="33795" name="Rectangle 2"/>
          <p:cNvSpPr>
            <a:spLocks noGrp="1" noChangeArrowheads="1"/>
          </p:cNvSpPr>
          <p:nvPr>
            <p:ph type="title"/>
          </p:nvPr>
        </p:nvSpPr>
        <p:spPr>
          <a:xfrm>
            <a:off x="457200" y="76200"/>
            <a:ext cx="8229600" cy="1143000"/>
          </a:xfrm>
        </p:spPr>
        <p:txBody>
          <a:bodyPr/>
          <a:lstStyle/>
          <a:p>
            <a:pPr eaLnBrk="1" hangingPunct="1"/>
            <a:r>
              <a:rPr lang="en-US" dirty="0" smtClean="0">
                <a:latin typeface="Arial" charset="0"/>
                <a:ea typeface="ＭＳ Ｐゴシック" charset="0"/>
                <a:cs typeface="ＭＳ Ｐゴシック" charset="0"/>
              </a:rPr>
              <a:t>TRANSFORMATION BETWEEN ECEF-ECI</a:t>
            </a:r>
            <a:endParaRPr lang="en-US" dirty="0">
              <a:latin typeface="Arial" charset="0"/>
              <a:ea typeface="ＭＳ Ｐゴシック" charset="0"/>
              <a:cs typeface="ＭＳ Ｐゴシック" charset="0"/>
            </a:endParaRP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752600"/>
            <a:ext cx="4127500" cy="241300"/>
          </a:xfrm>
          <a:prstGeom prst="rect">
            <a:avLst/>
          </a:prstGeom>
        </p:spPr>
      </p:pic>
      <p:sp>
        <p:nvSpPr>
          <p:cNvPr id="5" name="TextBox 4"/>
          <p:cNvSpPr txBox="1"/>
          <p:nvPr/>
        </p:nvSpPr>
        <p:spPr>
          <a:xfrm rot="20021921">
            <a:off x="2915241" y="2223421"/>
            <a:ext cx="882479" cy="261610"/>
          </a:xfrm>
          <a:prstGeom prst="rect">
            <a:avLst/>
          </a:prstGeom>
          <a:noFill/>
        </p:spPr>
        <p:txBody>
          <a:bodyPr wrap="none" rtlCol="0">
            <a:spAutoFit/>
          </a:bodyPr>
          <a:lstStyle/>
          <a:p>
            <a:pPr algn="r"/>
            <a:r>
              <a:rPr lang="en-US" sz="1100" dirty="0" smtClean="0"/>
              <a:t>Precession</a:t>
            </a:r>
            <a:endParaRPr lang="en-US" sz="1100" dirty="0"/>
          </a:p>
        </p:txBody>
      </p:sp>
      <p:sp>
        <p:nvSpPr>
          <p:cNvPr id="9" name="TextBox 8"/>
          <p:cNvSpPr txBox="1"/>
          <p:nvPr/>
        </p:nvSpPr>
        <p:spPr>
          <a:xfrm rot="20021921">
            <a:off x="3602604" y="2185417"/>
            <a:ext cx="710075" cy="261610"/>
          </a:xfrm>
          <a:prstGeom prst="rect">
            <a:avLst/>
          </a:prstGeom>
          <a:noFill/>
        </p:spPr>
        <p:txBody>
          <a:bodyPr wrap="none" rtlCol="0">
            <a:spAutoFit/>
          </a:bodyPr>
          <a:lstStyle/>
          <a:p>
            <a:pPr algn="r"/>
            <a:r>
              <a:rPr lang="en-US" sz="1100" dirty="0" smtClean="0"/>
              <a:t>Nutation</a:t>
            </a:r>
            <a:endParaRPr lang="en-US" sz="1100" dirty="0"/>
          </a:p>
        </p:txBody>
      </p:sp>
      <p:sp>
        <p:nvSpPr>
          <p:cNvPr id="10" name="TextBox 9"/>
          <p:cNvSpPr txBox="1"/>
          <p:nvPr/>
        </p:nvSpPr>
        <p:spPr>
          <a:xfrm rot="20021921">
            <a:off x="3762609" y="2288947"/>
            <a:ext cx="1274608" cy="261610"/>
          </a:xfrm>
          <a:prstGeom prst="rect">
            <a:avLst/>
          </a:prstGeom>
          <a:noFill/>
        </p:spPr>
        <p:txBody>
          <a:bodyPr wrap="none" rtlCol="0">
            <a:spAutoFit/>
          </a:bodyPr>
          <a:lstStyle/>
          <a:p>
            <a:pPr algn="r"/>
            <a:r>
              <a:rPr lang="en-US" sz="1100" dirty="0" smtClean="0"/>
              <a:t>Sidereal-Rotation</a:t>
            </a:r>
            <a:endParaRPr lang="en-US" sz="1100" dirty="0"/>
          </a:p>
        </p:txBody>
      </p:sp>
      <p:sp>
        <p:nvSpPr>
          <p:cNvPr id="11" name="TextBox 10"/>
          <p:cNvSpPr txBox="1"/>
          <p:nvPr/>
        </p:nvSpPr>
        <p:spPr>
          <a:xfrm rot="20021921">
            <a:off x="4731022" y="2184014"/>
            <a:ext cx="976568" cy="261610"/>
          </a:xfrm>
          <a:prstGeom prst="rect">
            <a:avLst/>
          </a:prstGeom>
          <a:noFill/>
        </p:spPr>
        <p:txBody>
          <a:bodyPr wrap="none" rtlCol="0">
            <a:spAutoFit/>
          </a:bodyPr>
          <a:lstStyle/>
          <a:p>
            <a:pPr algn="r"/>
            <a:r>
              <a:rPr lang="en-US" sz="1100" dirty="0" smtClean="0"/>
              <a:t>Polar Motion</a:t>
            </a:r>
            <a:endParaRPr lang="en-US" sz="1100" dirty="0"/>
          </a:p>
        </p:txBody>
      </p:sp>
      <p:sp>
        <p:nvSpPr>
          <p:cNvPr id="13" name="Rounded Rectangle 12"/>
          <p:cNvSpPr/>
          <p:nvPr/>
        </p:nvSpPr>
        <p:spPr>
          <a:xfrm>
            <a:off x="2933700" y="1219200"/>
            <a:ext cx="3200400" cy="304800"/>
          </a:xfrm>
          <a:prstGeom prst="roundRect">
            <a:avLst/>
          </a:prstGeom>
          <a:solidFill>
            <a:schemeClr val="bg2">
              <a:lumMod val="75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505095" y="1219200"/>
            <a:ext cx="2057625" cy="276999"/>
          </a:xfrm>
          <a:prstGeom prst="rect">
            <a:avLst/>
          </a:prstGeom>
          <a:noFill/>
        </p:spPr>
        <p:txBody>
          <a:bodyPr wrap="none" rtlCol="0">
            <a:spAutoFit/>
          </a:bodyPr>
          <a:lstStyle/>
          <a:p>
            <a:pPr algn="ctr"/>
            <a:r>
              <a:rPr lang="en-US" sz="1200" dirty="0" smtClean="0"/>
              <a:t>Full Precise Transformation</a:t>
            </a:r>
            <a:endParaRPr lang="en-US" sz="1200" dirty="0"/>
          </a:p>
        </p:txBody>
      </p:sp>
      <p:sp>
        <p:nvSpPr>
          <p:cNvPr id="15" name="Rounded Rectangle 14"/>
          <p:cNvSpPr/>
          <p:nvPr/>
        </p:nvSpPr>
        <p:spPr>
          <a:xfrm>
            <a:off x="1524000" y="3581400"/>
            <a:ext cx="6019800" cy="2057400"/>
          </a:xfrm>
          <a:prstGeom prst="roundRect">
            <a:avLst/>
          </a:prstGeom>
          <a:solidFill>
            <a:schemeClr val="bg2"/>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2933700" y="3352800"/>
            <a:ext cx="3200400" cy="304800"/>
          </a:xfrm>
          <a:prstGeom prst="roundRect">
            <a:avLst/>
          </a:prstGeom>
          <a:solidFill>
            <a:schemeClr val="bg2">
              <a:lumMod val="75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3573474" y="3352800"/>
            <a:ext cx="1920868" cy="276999"/>
          </a:xfrm>
          <a:prstGeom prst="rect">
            <a:avLst/>
          </a:prstGeom>
          <a:noFill/>
        </p:spPr>
        <p:txBody>
          <a:bodyPr wrap="none" rtlCol="0">
            <a:spAutoFit/>
          </a:bodyPr>
          <a:lstStyle/>
          <a:p>
            <a:pPr algn="ctr"/>
            <a:r>
              <a:rPr lang="en-US" sz="1200" dirty="0" smtClean="0"/>
              <a:t>Simplified Transformation</a:t>
            </a:r>
            <a:endParaRPr lang="en-US" sz="1200" dirty="0"/>
          </a:p>
        </p:txBody>
      </p:sp>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3886200"/>
            <a:ext cx="5410200" cy="825500"/>
          </a:xfrm>
          <a:prstGeom prst="rect">
            <a:avLst/>
          </a:prstGeom>
        </p:spPr>
      </p:pic>
      <p:sp>
        <p:nvSpPr>
          <p:cNvPr id="24" name="Slide Number Placeholder 3"/>
          <p:cNvSpPr txBox="1">
            <a:spLocks/>
          </p:cNvSpPr>
          <p:nvPr/>
        </p:nvSpPr>
        <p:spPr>
          <a:xfrm>
            <a:off x="6705600" y="63246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3EFB43-BEAF-4970-A06C-24B01B76FA99}" type="slidenum">
              <a:rPr lang="en-US" smtClean="0"/>
              <a:pPr/>
              <a:t>23</a:t>
            </a:fld>
            <a:endParaRPr lang="en-US" dirty="0"/>
          </a:p>
        </p:txBody>
      </p:sp>
      <p:sp>
        <p:nvSpPr>
          <p:cNvPr id="7" name="TextBox 6"/>
          <p:cNvSpPr txBox="1"/>
          <p:nvPr/>
        </p:nvSpPr>
        <p:spPr>
          <a:xfrm>
            <a:off x="1718052" y="4953000"/>
            <a:ext cx="5673348" cy="461665"/>
          </a:xfrm>
          <a:prstGeom prst="rect">
            <a:avLst/>
          </a:prstGeom>
          <a:noFill/>
        </p:spPr>
        <p:txBody>
          <a:bodyPr wrap="none" rtlCol="0">
            <a:spAutoFit/>
          </a:bodyPr>
          <a:lstStyle/>
          <a:p>
            <a:pPr marL="171450" indent="-171450">
              <a:buFont typeface="Arial"/>
              <a:buChar char="•"/>
            </a:pPr>
            <a:r>
              <a:rPr lang="en-US" sz="1200" dirty="0" smtClean="0"/>
              <a:t>Use rotation about z-axis through Greenwich Mean Sidereal Time (GMST) only</a:t>
            </a:r>
          </a:p>
          <a:p>
            <a:pPr marL="171450" indent="-171450">
              <a:buFont typeface="Arial"/>
              <a:buChar char="•"/>
            </a:pPr>
            <a:r>
              <a:rPr lang="en-US" sz="1200" dirty="0" smtClean="0"/>
              <a:t>Accurate to about 100 meters in LEO and 1 km at GEO</a:t>
            </a:r>
            <a:endParaRPr lang="en-US" sz="1200" dirty="0"/>
          </a:p>
        </p:txBody>
      </p:sp>
    </p:spTree>
    <p:extLst>
      <p:ext uri="{BB962C8B-B14F-4D97-AF65-F5344CB8AC3E}">
        <p14:creationId xmlns:p14="http://schemas.microsoft.com/office/powerpoint/2010/main" val="198726056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ASEN 5090 Axelrad and Larson</a:t>
            </a:r>
            <a:endParaRPr lang="en-US" dirty="0"/>
          </a:p>
        </p:txBody>
      </p:sp>
      <p:sp>
        <p:nvSpPr>
          <p:cNvPr id="4" name="Slide Number Placeholder 3"/>
          <p:cNvSpPr>
            <a:spLocks noGrp="1"/>
          </p:cNvSpPr>
          <p:nvPr>
            <p:ph type="sldNum" sz="quarter" idx="12"/>
          </p:nvPr>
        </p:nvSpPr>
        <p:spPr/>
        <p:txBody>
          <a:bodyPr/>
          <a:lstStyle/>
          <a:p>
            <a:fld id="{9E3EFB43-BEAF-4970-A06C-24B01B76FA99}" type="slidenum">
              <a:rPr lang="en-US" smtClean="0"/>
              <a:pPr/>
              <a:t>24</a:t>
            </a:fld>
            <a:endParaRPr lang="en-US" dirty="0"/>
          </a:p>
        </p:txBody>
      </p:sp>
      <p:sp>
        <p:nvSpPr>
          <p:cNvPr id="6" name="Rectangle 2"/>
          <p:cNvSpPr txBox="1">
            <a:spLocks noChangeArrowheads="1"/>
          </p:cNvSpPr>
          <p:nvPr/>
        </p:nvSpPr>
        <p:spPr>
          <a:xfrm>
            <a:off x="609600" y="228600"/>
            <a:ext cx="8229600" cy="914400"/>
          </a:xfrm>
          <a:prstGeom prst="rect">
            <a:avLst/>
          </a:prstGeom>
        </p:spPr>
        <p:txBody>
          <a:bodyPr anchor="ctr"/>
          <a:lstStyle>
            <a:lvl1pPr algn="l" defTabSz="914400" rtl="0" eaLnBrk="1" latinLnBrk="0" hangingPunct="1">
              <a:spcBef>
                <a:spcPct val="0"/>
              </a:spcBef>
              <a:buNone/>
              <a:defRPr sz="2800" kern="1200">
                <a:solidFill>
                  <a:schemeClr val="tx1"/>
                </a:solidFill>
                <a:latin typeface="+mj-lt"/>
                <a:ea typeface="+mj-ea"/>
                <a:cs typeface="+mj-cs"/>
              </a:defRPr>
            </a:lvl1pPr>
          </a:lstStyle>
          <a:p>
            <a:r>
              <a:rPr lang="en-US" dirty="0" smtClean="0">
                <a:latin typeface="Arial" charset="0"/>
                <a:ea typeface="ＭＳ Ｐゴシック" charset="0"/>
                <a:cs typeface="ＭＳ Ｐゴシック" charset="0"/>
              </a:rPr>
              <a:t>The good news</a:t>
            </a:r>
            <a:endParaRPr lang="en-US" dirty="0">
              <a:latin typeface="Arial" charset="0"/>
              <a:ea typeface="ＭＳ Ｐゴシック" charset="0"/>
              <a:cs typeface="ＭＳ Ｐゴシック" charset="0"/>
            </a:endParaRPr>
          </a:p>
        </p:txBody>
      </p:sp>
      <p:sp>
        <p:nvSpPr>
          <p:cNvPr id="2" name="TextBox 1"/>
          <p:cNvSpPr txBox="1"/>
          <p:nvPr/>
        </p:nvSpPr>
        <p:spPr>
          <a:xfrm>
            <a:off x="838200" y="1447800"/>
            <a:ext cx="7772400" cy="2308324"/>
          </a:xfrm>
          <a:prstGeom prst="rect">
            <a:avLst/>
          </a:prstGeom>
          <a:noFill/>
        </p:spPr>
        <p:txBody>
          <a:bodyPr wrap="square" rtlCol="0">
            <a:spAutoFit/>
          </a:bodyPr>
          <a:lstStyle/>
          <a:p>
            <a:r>
              <a:rPr lang="en-US" dirty="0" smtClean="0"/>
              <a:t>You can treat almost everything in this </a:t>
            </a:r>
            <a:r>
              <a:rPr lang="en-US" dirty="0" err="1" smtClean="0"/>
              <a:t>powerpoint</a:t>
            </a:r>
            <a:r>
              <a:rPr lang="en-US" dirty="0" smtClean="0"/>
              <a:t> as useful information, but you do not need to understand it very deeply! </a:t>
            </a:r>
          </a:p>
          <a:p>
            <a:endParaRPr lang="en-US" dirty="0"/>
          </a:p>
          <a:p>
            <a:r>
              <a:rPr lang="en-US" dirty="0" smtClean="0"/>
              <a:t>The professionals – i.e. the people that compute orbits for you (that would be the Department of Defense for navigation users of GPS and geodesists for the advanced GPS class) give you everything in ECEF.</a:t>
            </a:r>
          </a:p>
          <a:p>
            <a:endParaRPr lang="en-US" dirty="0"/>
          </a:p>
          <a:p>
            <a:r>
              <a:rPr lang="en-US" dirty="0" smtClean="0"/>
              <a:t>You will not personally be asked to do the ECI-ECEF transformation.</a:t>
            </a:r>
            <a:endParaRPr lang="en-US" dirty="0"/>
          </a:p>
        </p:txBody>
      </p:sp>
    </p:spTree>
    <p:extLst>
      <p:ext uri="{BB962C8B-B14F-4D97-AF65-F5344CB8AC3E}">
        <p14:creationId xmlns:p14="http://schemas.microsoft.com/office/powerpoint/2010/main" val="379862318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609600" y="1828800"/>
            <a:ext cx="7924800" cy="1600200"/>
          </a:xfrm>
          <a:prstGeom prst="roundRect">
            <a:avLst>
              <a:gd name="adj" fmla="val 12857"/>
            </a:avLst>
          </a:prstGeom>
          <a:solidFill>
            <a:schemeClr val="bg2">
              <a:lumMod val="75000"/>
            </a:schemeClr>
          </a:solidFill>
          <a:ln>
            <a:solidFill>
              <a:schemeClr val="bg2">
                <a:lumMod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51" name="Rectangle 2"/>
          <p:cNvSpPr>
            <a:spLocks noGrp="1" noChangeArrowheads="1"/>
          </p:cNvSpPr>
          <p:nvPr>
            <p:ph type="title"/>
          </p:nvPr>
        </p:nvSpPr>
        <p:spPr>
          <a:xfrm>
            <a:off x="457200" y="1828800"/>
            <a:ext cx="8229600" cy="1600200"/>
          </a:xfrm>
        </p:spPr>
        <p:txBody>
          <a:bodyPr>
            <a:noAutofit/>
          </a:bodyPr>
          <a:lstStyle/>
          <a:p>
            <a:pPr algn="ctr" eaLnBrk="1" hangingPunct="1"/>
            <a:r>
              <a:rPr lang="en-US" dirty="0" smtClean="0">
                <a:latin typeface="Arial" charset="0"/>
                <a:ea typeface="ＭＳ Ｐゴシック" charset="0"/>
                <a:cs typeface="ＭＳ Ｐゴシック" charset="0"/>
              </a:rPr>
              <a:t>LATITUDE, LONGITUDE, HEIGHT</a:t>
            </a:r>
            <a:endParaRPr lang="en-US" dirty="0">
              <a:latin typeface="Arial" charset="0"/>
              <a:ea typeface="ＭＳ Ｐゴシック" charset="0"/>
              <a:cs typeface="ＭＳ Ｐゴシック" charset="0"/>
            </a:endParaRP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25</a:t>
            </a:fld>
            <a:endParaRPr lang="en-US"/>
          </a:p>
        </p:txBody>
      </p:sp>
    </p:spTree>
    <p:extLst>
      <p:ext uri="{BB962C8B-B14F-4D97-AF65-F5344CB8AC3E}">
        <p14:creationId xmlns:p14="http://schemas.microsoft.com/office/powerpoint/2010/main" val="200425514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457200" y="76200"/>
            <a:ext cx="8229600" cy="1143000"/>
          </a:xfrm>
        </p:spPr>
        <p:txBody>
          <a:bodyPr/>
          <a:lstStyle/>
          <a:p>
            <a:pPr eaLnBrk="1" hangingPunct="1"/>
            <a:r>
              <a:rPr lang="en-US" dirty="0">
                <a:latin typeface="Arial" charset="0"/>
                <a:ea typeface="ＭＳ Ｐゴシック" charset="0"/>
                <a:cs typeface="ＭＳ Ｐゴシック" charset="0"/>
              </a:rPr>
              <a:t>LATITUDE, LONGITUDE, HEIGHT</a:t>
            </a:r>
          </a:p>
        </p:txBody>
      </p:sp>
      <p:sp>
        <p:nvSpPr>
          <p:cNvPr id="38916" name="Rectangle 3"/>
          <p:cNvSpPr>
            <a:spLocks noGrp="1" noChangeArrowheads="1"/>
          </p:cNvSpPr>
          <p:nvPr>
            <p:ph type="body" idx="1"/>
          </p:nvPr>
        </p:nvSpPr>
        <p:spPr>
          <a:xfrm>
            <a:off x="457200" y="1066800"/>
            <a:ext cx="8229600" cy="5029200"/>
          </a:xfrm>
        </p:spPr>
        <p:txBody>
          <a:bodyPr>
            <a:noAutofit/>
          </a:bodyPr>
          <a:lstStyle/>
          <a:p>
            <a:pPr eaLnBrk="1" hangingPunct="1">
              <a:lnSpc>
                <a:spcPct val="110000"/>
              </a:lnSpc>
            </a:pPr>
            <a:r>
              <a:rPr lang="en-US" sz="1700" dirty="0" smtClean="0">
                <a:latin typeface="Arial" charset="0"/>
                <a:ea typeface="ＭＳ Ｐゴシック" charset="0"/>
                <a:cs typeface="ＭＳ Ｐゴシック" charset="0"/>
              </a:rPr>
              <a:t>Angular </a:t>
            </a:r>
            <a:r>
              <a:rPr lang="en-US" sz="1700" dirty="0">
                <a:latin typeface="Arial" charset="0"/>
                <a:ea typeface="ＭＳ Ｐゴシック" charset="0"/>
                <a:cs typeface="ＭＳ Ｐゴシック" charset="0"/>
              </a:rPr>
              <a:t>coordinates are convenient/intuitive</a:t>
            </a:r>
            <a:br>
              <a:rPr lang="en-US" sz="1700" dirty="0">
                <a:latin typeface="Arial" charset="0"/>
                <a:ea typeface="ＭＳ Ｐゴシック" charset="0"/>
                <a:cs typeface="ＭＳ Ｐゴシック" charset="0"/>
              </a:rPr>
            </a:br>
            <a:r>
              <a:rPr lang="en-US" sz="1700" dirty="0">
                <a:latin typeface="Arial" charset="0"/>
                <a:ea typeface="ＭＳ Ｐゴシック" charset="0"/>
                <a:cs typeface="ＭＳ Ｐゴシック" charset="0"/>
              </a:rPr>
              <a:t>Requires a smooth model for the earth</a:t>
            </a:r>
          </a:p>
          <a:p>
            <a:pPr eaLnBrk="1" hangingPunct="1">
              <a:lnSpc>
                <a:spcPct val="110000"/>
              </a:lnSpc>
            </a:pPr>
            <a:r>
              <a:rPr lang="en-US" sz="1700" dirty="0">
                <a:latin typeface="Arial" charset="0"/>
                <a:ea typeface="ＭＳ Ｐゴシック" charset="0"/>
                <a:cs typeface="ＭＳ Ｐゴシック" charset="0"/>
              </a:rPr>
              <a:t>Geocentric latitude goes through the center of the ellipse</a:t>
            </a:r>
          </a:p>
          <a:p>
            <a:pPr eaLnBrk="1" hangingPunct="1">
              <a:lnSpc>
                <a:spcPct val="110000"/>
              </a:lnSpc>
            </a:pPr>
            <a:r>
              <a:rPr lang="en-US" sz="1700" dirty="0" smtClean="0">
                <a:latin typeface="Arial" charset="0"/>
                <a:ea typeface="ＭＳ Ｐゴシック" charset="0"/>
                <a:cs typeface="ＭＳ Ｐゴシック" charset="0"/>
              </a:rPr>
              <a:t>Shape of </a:t>
            </a:r>
            <a:r>
              <a:rPr lang="en-US" sz="1700" dirty="0">
                <a:latin typeface="Arial" charset="0"/>
                <a:ea typeface="ＭＳ Ｐゴシック" charset="0"/>
                <a:cs typeface="ＭＳ Ｐゴシック" charset="0"/>
              </a:rPr>
              <a:t>the </a:t>
            </a:r>
            <a:r>
              <a:rPr lang="en-US" sz="1700" dirty="0" smtClean="0">
                <a:latin typeface="Arial" charset="0"/>
                <a:ea typeface="ＭＳ Ｐゴシック" charset="0"/>
                <a:cs typeface="ＭＳ Ｐゴシック" charset="0"/>
              </a:rPr>
              <a:t>Earth </a:t>
            </a:r>
            <a:r>
              <a:rPr lang="en-US" sz="1700" dirty="0">
                <a:latin typeface="Arial" charset="0"/>
                <a:ea typeface="ＭＳ Ｐゴシック" charset="0"/>
                <a:cs typeface="ＭＳ Ｐゴシック" charset="0"/>
              </a:rPr>
              <a:t>is approximately </a:t>
            </a:r>
            <a:r>
              <a:rPr lang="en-US" sz="1700" dirty="0" smtClean="0">
                <a:latin typeface="Arial" charset="0"/>
                <a:ea typeface="ＭＳ Ｐゴシック" charset="0"/>
                <a:cs typeface="ＭＳ Ｐゴシック" charset="0"/>
              </a:rPr>
              <a:t>an ellipsoid </a:t>
            </a:r>
            <a:r>
              <a:rPr lang="en-US" sz="1700" dirty="0">
                <a:latin typeface="Arial" charset="0"/>
                <a:ea typeface="ＭＳ Ｐゴシック" charset="0"/>
                <a:cs typeface="ＭＳ Ｐゴシック" charset="0"/>
              </a:rPr>
              <a:t>– fatter at the equator, flattened at the poles.  </a:t>
            </a:r>
          </a:p>
          <a:p>
            <a:pPr lvl="1" eaLnBrk="1" hangingPunct="1">
              <a:lnSpc>
                <a:spcPct val="110000"/>
              </a:lnSpc>
            </a:pPr>
            <a:r>
              <a:rPr lang="en-US" sz="1700" dirty="0">
                <a:latin typeface="Arial" charset="0"/>
                <a:ea typeface="ＭＳ Ｐゴシック" charset="0"/>
              </a:rPr>
              <a:t>Parallels (latitudes) are circles.  Meridians (longitudes) are ellipses</a:t>
            </a:r>
            <a:r>
              <a:rPr lang="en-US" sz="1700" dirty="0" smtClean="0">
                <a:latin typeface="Arial" charset="0"/>
                <a:ea typeface="ＭＳ Ｐゴシック" charset="0"/>
              </a:rPr>
              <a:t>.</a:t>
            </a:r>
            <a:endParaRPr lang="en-US" sz="1700" dirty="0">
              <a:latin typeface="Arial" charset="0"/>
              <a:ea typeface="ＭＳ Ｐゴシック" charset="0"/>
            </a:endParaRP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26</a:t>
            </a:fld>
            <a:endParaRPr lang="en-US"/>
          </a:p>
        </p:txBody>
      </p:sp>
    </p:spTree>
    <p:extLst>
      <p:ext uri="{BB962C8B-B14F-4D97-AF65-F5344CB8AC3E}">
        <p14:creationId xmlns:p14="http://schemas.microsoft.com/office/powerpoint/2010/main" val="311029228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27</a:t>
            </a:fld>
            <a:endParaRPr lang="en-US"/>
          </a:p>
        </p:txBody>
      </p:sp>
      <p:sp>
        <p:nvSpPr>
          <p:cNvPr id="5" name="Title 4"/>
          <p:cNvSpPr>
            <a:spLocks noGrp="1"/>
          </p:cNvSpPr>
          <p:nvPr>
            <p:ph type="title"/>
          </p:nvPr>
        </p:nvSpPr>
        <p:spPr>
          <a:xfrm>
            <a:off x="457200" y="274638"/>
            <a:ext cx="2895600" cy="3306762"/>
          </a:xfrm>
        </p:spPr>
        <p:txBody>
          <a:bodyPr/>
          <a:lstStyle/>
          <a:p>
            <a:r>
              <a:rPr lang="en-US" dirty="0" smtClean="0"/>
              <a:t>If the Earth is an egg, which kind of an egg is it?</a:t>
            </a:r>
            <a:endParaRPr lang="en-US" dirty="0"/>
          </a:p>
        </p:txBody>
      </p:sp>
      <p:pic>
        <p:nvPicPr>
          <p:cNvPr id="9" name="Picture 8" descr="CASSINIS'_ELLIPSOID;_HUYGEN'S_THEORETICAL_ELLIPSOID.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0"/>
            <a:ext cx="4746021" cy="6858000"/>
          </a:xfrm>
          <a:prstGeom prst="rect">
            <a:avLst/>
          </a:prstGeom>
        </p:spPr>
      </p:pic>
    </p:spTree>
    <p:extLst>
      <p:ext uri="{BB962C8B-B14F-4D97-AF65-F5344CB8AC3E}">
        <p14:creationId xmlns:p14="http://schemas.microsoft.com/office/powerpoint/2010/main" val="4331974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28</a:t>
            </a:fld>
            <a:endParaRPr lang="en-US"/>
          </a:p>
        </p:txBody>
      </p:sp>
      <p:sp>
        <p:nvSpPr>
          <p:cNvPr id="5" name="Title 4"/>
          <p:cNvSpPr>
            <a:spLocks noGrp="1"/>
          </p:cNvSpPr>
          <p:nvPr>
            <p:ph type="title"/>
          </p:nvPr>
        </p:nvSpPr>
        <p:spPr>
          <a:xfrm>
            <a:off x="457200" y="274638"/>
            <a:ext cx="8382000" cy="1173162"/>
          </a:xfrm>
        </p:spPr>
        <p:txBody>
          <a:bodyPr/>
          <a:lstStyle/>
          <a:p>
            <a:r>
              <a:rPr lang="en-US" dirty="0" smtClean="0"/>
              <a:t>How do you think historical geodesists measured the ellipsoid?</a:t>
            </a:r>
            <a:endParaRPr lang="en-US" dirty="0"/>
          </a:p>
        </p:txBody>
      </p:sp>
    </p:spTree>
    <p:extLst>
      <p:ext uri="{BB962C8B-B14F-4D97-AF65-F5344CB8AC3E}">
        <p14:creationId xmlns:p14="http://schemas.microsoft.com/office/powerpoint/2010/main" val="26030592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29</a:t>
            </a:fld>
            <a:endParaRPr lang="en-US"/>
          </a:p>
        </p:txBody>
      </p:sp>
      <p:sp>
        <p:nvSpPr>
          <p:cNvPr id="5" name="Title 4"/>
          <p:cNvSpPr>
            <a:spLocks noGrp="1"/>
          </p:cNvSpPr>
          <p:nvPr>
            <p:ph type="title"/>
          </p:nvPr>
        </p:nvSpPr>
        <p:spPr/>
        <p:txBody>
          <a:bodyPr/>
          <a:lstStyle/>
          <a:p>
            <a:r>
              <a:rPr lang="en-US" dirty="0" smtClean="0"/>
              <a:t>Parameters to define the ellipsoid</a:t>
            </a:r>
            <a:endParaRPr lang="en-US" dirty="0"/>
          </a:p>
        </p:txBody>
      </p:sp>
      <p:pic>
        <p:nvPicPr>
          <p:cNvPr id="7" name="Picture 6" descr="Screen Shot 2013-09-19 at 4.25.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676400"/>
            <a:ext cx="7111227" cy="3962627"/>
          </a:xfrm>
          <a:prstGeom prst="rect">
            <a:avLst/>
          </a:prstGeom>
        </p:spPr>
      </p:pic>
      <p:sp>
        <p:nvSpPr>
          <p:cNvPr id="8" name="TextBox 7"/>
          <p:cNvSpPr txBox="1"/>
          <p:nvPr/>
        </p:nvSpPr>
        <p:spPr>
          <a:xfrm>
            <a:off x="1143000" y="1295400"/>
            <a:ext cx="4464421" cy="369332"/>
          </a:xfrm>
          <a:prstGeom prst="rect">
            <a:avLst/>
          </a:prstGeom>
          <a:noFill/>
        </p:spPr>
        <p:txBody>
          <a:bodyPr wrap="none" rtlCol="0">
            <a:spAutoFit/>
          </a:bodyPr>
          <a:lstStyle/>
          <a:p>
            <a:r>
              <a:rPr lang="en-US" dirty="0" smtClean="0"/>
              <a:t>French expeditions, 1735-1750, 1/f = 210. </a:t>
            </a:r>
            <a:endParaRPr lang="en-US" dirty="0"/>
          </a:p>
        </p:txBody>
      </p:sp>
    </p:spTree>
    <p:extLst>
      <p:ext uri="{BB962C8B-B14F-4D97-AF65-F5344CB8AC3E}">
        <p14:creationId xmlns:p14="http://schemas.microsoft.com/office/powerpoint/2010/main" val="305097379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457200" y="76200"/>
            <a:ext cx="8229600" cy="1143000"/>
          </a:xfrm>
        </p:spPr>
        <p:txBody>
          <a:bodyPr/>
          <a:lstStyle/>
          <a:p>
            <a:pPr eaLnBrk="1" hangingPunct="1"/>
            <a:r>
              <a:rPr lang="en-US" dirty="0">
                <a:latin typeface="Arial" charset="0"/>
                <a:ea typeface="ＭＳ Ｐゴシック" charset="0"/>
                <a:cs typeface="ＭＳ Ｐゴシック" charset="0"/>
              </a:rPr>
              <a:t>Outline</a:t>
            </a:r>
          </a:p>
        </p:txBody>
      </p:sp>
      <p:sp>
        <p:nvSpPr>
          <p:cNvPr id="18436" name="Rectangle 3"/>
          <p:cNvSpPr>
            <a:spLocks noGrp="1" noChangeArrowheads="1"/>
          </p:cNvSpPr>
          <p:nvPr>
            <p:ph type="body" idx="1"/>
          </p:nvPr>
        </p:nvSpPr>
        <p:spPr>
          <a:xfrm>
            <a:off x="457200" y="1143000"/>
            <a:ext cx="8229600" cy="5410200"/>
          </a:xfrm>
        </p:spPr>
        <p:txBody>
          <a:bodyPr/>
          <a:lstStyle/>
          <a:p>
            <a:pPr eaLnBrk="1" hangingPunct="1">
              <a:lnSpc>
                <a:spcPct val="130000"/>
              </a:lnSpc>
            </a:pPr>
            <a:r>
              <a:rPr lang="en-US" dirty="0">
                <a:latin typeface="Arial" charset="0"/>
                <a:ea typeface="ＭＳ Ｐゴシック" charset="0"/>
                <a:cs typeface="ＭＳ Ｐゴシック" charset="0"/>
              </a:rPr>
              <a:t>Coordinate Frames</a:t>
            </a:r>
          </a:p>
          <a:p>
            <a:pPr lvl="1" eaLnBrk="1" hangingPunct="1">
              <a:lnSpc>
                <a:spcPct val="130000"/>
              </a:lnSpc>
            </a:pPr>
            <a:r>
              <a:rPr lang="en-US" dirty="0" smtClean="0">
                <a:latin typeface="Arial" charset="0"/>
                <a:ea typeface="ＭＳ Ｐゴシック" charset="0"/>
              </a:rPr>
              <a:t>Vectors and Transformation </a:t>
            </a:r>
            <a:r>
              <a:rPr lang="en-US" dirty="0">
                <a:latin typeface="Arial" charset="0"/>
                <a:ea typeface="ＭＳ Ｐゴシック" charset="0"/>
              </a:rPr>
              <a:t>matrices</a:t>
            </a:r>
          </a:p>
          <a:p>
            <a:pPr lvl="1" eaLnBrk="1" hangingPunct="1">
              <a:lnSpc>
                <a:spcPct val="130000"/>
              </a:lnSpc>
            </a:pPr>
            <a:r>
              <a:rPr lang="en-US" dirty="0">
                <a:latin typeface="Arial" charset="0"/>
                <a:ea typeface="ＭＳ Ｐゴシック" charset="0"/>
              </a:rPr>
              <a:t>Earth </a:t>
            </a:r>
            <a:r>
              <a:rPr lang="en-US" dirty="0" smtClean="0">
                <a:latin typeface="Arial" charset="0"/>
                <a:ea typeface="ＭＳ Ｐゴシック" charset="0"/>
              </a:rPr>
              <a:t>Centered </a:t>
            </a:r>
            <a:r>
              <a:rPr lang="en-US" dirty="0">
                <a:latin typeface="Arial" charset="0"/>
                <a:ea typeface="ＭＳ Ｐゴシック" charset="0"/>
              </a:rPr>
              <a:t>I</a:t>
            </a:r>
            <a:r>
              <a:rPr lang="en-US" dirty="0" smtClean="0">
                <a:latin typeface="Arial" charset="0"/>
                <a:ea typeface="ＭＳ Ｐゴシック" charset="0"/>
              </a:rPr>
              <a:t>nertial </a:t>
            </a:r>
            <a:r>
              <a:rPr lang="en-US" dirty="0">
                <a:latin typeface="Arial" charset="0"/>
                <a:ea typeface="ＭＳ Ｐゴシック" charset="0"/>
              </a:rPr>
              <a:t>(ECI)</a:t>
            </a:r>
          </a:p>
          <a:p>
            <a:pPr lvl="1" eaLnBrk="1" hangingPunct="1">
              <a:lnSpc>
                <a:spcPct val="130000"/>
              </a:lnSpc>
            </a:pPr>
            <a:r>
              <a:rPr lang="en-US" dirty="0">
                <a:latin typeface="Arial" charset="0"/>
                <a:ea typeface="ＭＳ Ｐゴシック" charset="0"/>
              </a:rPr>
              <a:t>Earth </a:t>
            </a:r>
            <a:r>
              <a:rPr lang="en-US" dirty="0" smtClean="0">
                <a:latin typeface="Arial" charset="0"/>
                <a:ea typeface="ＭＳ Ｐゴシック" charset="0"/>
              </a:rPr>
              <a:t>Centered </a:t>
            </a:r>
            <a:r>
              <a:rPr lang="en-US" dirty="0">
                <a:latin typeface="Arial" charset="0"/>
                <a:ea typeface="ＭＳ Ｐゴシック" charset="0"/>
              </a:rPr>
              <a:t>E</a:t>
            </a:r>
            <a:r>
              <a:rPr lang="en-US" dirty="0" smtClean="0">
                <a:latin typeface="Arial" charset="0"/>
                <a:ea typeface="ＭＳ Ｐゴシック" charset="0"/>
              </a:rPr>
              <a:t>arth </a:t>
            </a:r>
            <a:r>
              <a:rPr lang="en-US" dirty="0">
                <a:latin typeface="Arial" charset="0"/>
                <a:ea typeface="ＭＳ Ｐゴシック" charset="0"/>
              </a:rPr>
              <a:t>F</a:t>
            </a:r>
            <a:r>
              <a:rPr lang="en-US" dirty="0" smtClean="0">
                <a:latin typeface="Arial" charset="0"/>
                <a:ea typeface="ＭＳ Ｐゴシック" charset="0"/>
              </a:rPr>
              <a:t>ixed </a:t>
            </a:r>
            <a:r>
              <a:rPr lang="en-US" dirty="0">
                <a:latin typeface="Arial" charset="0"/>
                <a:ea typeface="ＭＳ Ｐゴシック" charset="0"/>
              </a:rPr>
              <a:t>(ECEF</a:t>
            </a:r>
            <a:r>
              <a:rPr lang="en-US" dirty="0" smtClean="0">
                <a:latin typeface="Arial" charset="0"/>
                <a:ea typeface="ＭＳ Ｐゴシック" charset="0"/>
              </a:rPr>
              <a:t>)</a:t>
            </a:r>
          </a:p>
          <a:p>
            <a:pPr lvl="1" eaLnBrk="1" hangingPunct="1">
              <a:lnSpc>
                <a:spcPct val="130000"/>
              </a:lnSpc>
            </a:pPr>
            <a:r>
              <a:rPr lang="en-US" dirty="0" smtClean="0">
                <a:latin typeface="Arial" charset="0"/>
                <a:ea typeface="ＭＳ Ｐゴシック" charset="0"/>
              </a:rPr>
              <a:t>Transformation between ECI and ECEF</a:t>
            </a:r>
            <a:endParaRPr lang="en-US" dirty="0">
              <a:latin typeface="Arial" charset="0"/>
              <a:ea typeface="ＭＳ Ｐゴシック" charset="0"/>
            </a:endParaRPr>
          </a:p>
          <a:p>
            <a:pPr lvl="1" eaLnBrk="1" hangingPunct="1">
              <a:lnSpc>
                <a:spcPct val="130000"/>
              </a:lnSpc>
            </a:pPr>
            <a:r>
              <a:rPr lang="en-US" dirty="0">
                <a:latin typeface="Arial" charset="0"/>
                <a:ea typeface="ＭＳ Ｐゴシック" charset="0"/>
              </a:rPr>
              <a:t>L</a:t>
            </a:r>
            <a:r>
              <a:rPr lang="en-US" dirty="0" smtClean="0">
                <a:latin typeface="Arial" charset="0"/>
                <a:ea typeface="ＭＳ Ｐゴシック" charset="0"/>
              </a:rPr>
              <a:t>atitude, Longitude, Height</a:t>
            </a:r>
            <a:endParaRPr lang="en-US" dirty="0">
              <a:latin typeface="Arial" charset="0"/>
              <a:ea typeface="ＭＳ Ｐゴシック" charset="0"/>
            </a:endParaRPr>
          </a:p>
          <a:p>
            <a:pPr lvl="1" eaLnBrk="1" hangingPunct="1">
              <a:lnSpc>
                <a:spcPct val="130000"/>
              </a:lnSpc>
            </a:pPr>
            <a:r>
              <a:rPr lang="en-US" dirty="0" smtClean="0">
                <a:latin typeface="Arial" charset="0"/>
                <a:ea typeface="ＭＳ Ｐゴシック" charset="0"/>
                <a:hlinkClick r:id="rId3"/>
              </a:rPr>
              <a:t>Geoid </a:t>
            </a:r>
            <a:r>
              <a:rPr lang="en-US" dirty="0">
                <a:latin typeface="Arial" charset="0"/>
                <a:ea typeface="ＭＳ Ｐゴシック" charset="0"/>
                <a:hlinkClick r:id="rId3"/>
              </a:rPr>
              <a:t>height calculator</a:t>
            </a:r>
            <a:endParaRPr lang="en-US" dirty="0">
              <a:latin typeface="Arial" charset="0"/>
              <a:ea typeface="ＭＳ Ｐゴシック" charset="0"/>
            </a:endParaRPr>
          </a:p>
        </p:txBody>
      </p:sp>
      <p:sp>
        <p:nvSpPr>
          <p:cNvPr id="4" name="Footer Placeholder 3"/>
          <p:cNvSpPr>
            <a:spLocks noGrp="1"/>
          </p:cNvSpPr>
          <p:nvPr>
            <p:ph type="ftr" sz="quarter" idx="11"/>
          </p:nvPr>
        </p:nvSpPr>
        <p:spPr/>
        <p:txBody>
          <a:bodyPr/>
          <a:lstStyle/>
          <a:p>
            <a:r>
              <a:rPr lang="en-US" smtClean="0"/>
              <a:t>ASEN 5090 Axelrad and Larson</a:t>
            </a:r>
            <a:endParaRPr lang="en-US"/>
          </a:p>
        </p:txBody>
      </p:sp>
      <p:sp>
        <p:nvSpPr>
          <p:cNvPr id="5" name="Slide Number Placeholder 4"/>
          <p:cNvSpPr>
            <a:spLocks noGrp="1"/>
          </p:cNvSpPr>
          <p:nvPr>
            <p:ph type="sldNum" sz="quarter" idx="12"/>
          </p:nvPr>
        </p:nvSpPr>
        <p:spPr/>
        <p:txBody>
          <a:bodyPr/>
          <a:lstStyle/>
          <a:p>
            <a:fld id="{9E3EFB43-BEAF-4970-A06C-24B01B76FA99}" type="slidenum">
              <a:rPr lang="en-US" smtClean="0"/>
              <a:pPr/>
              <a:t>3</a:t>
            </a:fld>
            <a:endParaRPr lang="en-US"/>
          </a:p>
        </p:txBody>
      </p:sp>
    </p:spTree>
    <p:extLst>
      <p:ext uri="{BB962C8B-B14F-4D97-AF65-F5344CB8AC3E}">
        <p14:creationId xmlns:p14="http://schemas.microsoft.com/office/powerpoint/2010/main" val="158586843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457200" y="76200"/>
            <a:ext cx="8229600" cy="1143000"/>
          </a:xfrm>
        </p:spPr>
        <p:txBody>
          <a:bodyPr/>
          <a:lstStyle/>
          <a:p>
            <a:pPr eaLnBrk="1" hangingPunct="1"/>
            <a:r>
              <a:rPr lang="en-US" dirty="0">
                <a:latin typeface="Arial" charset="0"/>
                <a:ea typeface="ＭＳ Ｐゴシック" charset="0"/>
                <a:cs typeface="ＭＳ Ｐゴシック" charset="0"/>
              </a:rPr>
              <a:t>LATITUDE, LONGITUDE, HEIGHT</a:t>
            </a:r>
          </a:p>
        </p:txBody>
      </p:sp>
      <p:sp>
        <p:nvSpPr>
          <p:cNvPr id="38916" name="Rectangle 3"/>
          <p:cNvSpPr>
            <a:spLocks noGrp="1" noChangeArrowheads="1"/>
          </p:cNvSpPr>
          <p:nvPr>
            <p:ph type="body" idx="1"/>
          </p:nvPr>
        </p:nvSpPr>
        <p:spPr>
          <a:xfrm>
            <a:off x="457200" y="1066800"/>
            <a:ext cx="8229600" cy="5029200"/>
          </a:xfrm>
        </p:spPr>
        <p:txBody>
          <a:bodyPr>
            <a:noAutofit/>
          </a:bodyPr>
          <a:lstStyle/>
          <a:p>
            <a:pPr eaLnBrk="1" hangingPunct="1">
              <a:lnSpc>
                <a:spcPct val="110000"/>
              </a:lnSpc>
            </a:pPr>
            <a:r>
              <a:rPr lang="en-US" sz="1700" dirty="0" smtClean="0">
                <a:latin typeface="Arial" charset="0"/>
                <a:ea typeface="ＭＳ Ｐゴシック" charset="0"/>
                <a:cs typeface="ＭＳ Ｐゴシック" charset="0"/>
              </a:rPr>
              <a:t>Angular </a:t>
            </a:r>
            <a:r>
              <a:rPr lang="en-US" sz="1700" dirty="0">
                <a:latin typeface="Arial" charset="0"/>
                <a:ea typeface="ＭＳ Ｐゴシック" charset="0"/>
                <a:cs typeface="ＭＳ Ｐゴシック" charset="0"/>
              </a:rPr>
              <a:t>coordinates are convenient/intuitive</a:t>
            </a:r>
            <a:br>
              <a:rPr lang="en-US" sz="1700" dirty="0">
                <a:latin typeface="Arial" charset="0"/>
                <a:ea typeface="ＭＳ Ｐゴシック" charset="0"/>
                <a:cs typeface="ＭＳ Ｐゴシック" charset="0"/>
              </a:rPr>
            </a:br>
            <a:r>
              <a:rPr lang="en-US" sz="1700" dirty="0">
                <a:latin typeface="Arial" charset="0"/>
                <a:ea typeface="ＭＳ Ｐゴシック" charset="0"/>
                <a:cs typeface="ＭＳ Ｐゴシック" charset="0"/>
              </a:rPr>
              <a:t>Requires a smooth model for the earth</a:t>
            </a:r>
          </a:p>
          <a:p>
            <a:pPr eaLnBrk="1" hangingPunct="1">
              <a:lnSpc>
                <a:spcPct val="110000"/>
              </a:lnSpc>
            </a:pPr>
            <a:r>
              <a:rPr lang="en-US" sz="1700" dirty="0">
                <a:latin typeface="Arial" charset="0"/>
                <a:ea typeface="ＭＳ Ｐゴシック" charset="0"/>
                <a:cs typeface="ＭＳ Ｐゴシック" charset="0"/>
              </a:rPr>
              <a:t>Geocentric latitude goes through the center of the ellipse</a:t>
            </a:r>
          </a:p>
          <a:p>
            <a:pPr eaLnBrk="1" hangingPunct="1">
              <a:lnSpc>
                <a:spcPct val="110000"/>
              </a:lnSpc>
            </a:pPr>
            <a:r>
              <a:rPr lang="en-US" sz="1700" dirty="0" smtClean="0">
                <a:latin typeface="Arial" charset="0"/>
                <a:ea typeface="ＭＳ Ｐゴシック" charset="0"/>
                <a:cs typeface="ＭＳ Ｐゴシック" charset="0"/>
              </a:rPr>
              <a:t>Shape of </a:t>
            </a:r>
            <a:r>
              <a:rPr lang="en-US" sz="1700" dirty="0">
                <a:latin typeface="Arial" charset="0"/>
                <a:ea typeface="ＭＳ Ｐゴシック" charset="0"/>
                <a:cs typeface="ＭＳ Ｐゴシック" charset="0"/>
              </a:rPr>
              <a:t>the </a:t>
            </a:r>
            <a:r>
              <a:rPr lang="en-US" sz="1700" dirty="0" smtClean="0">
                <a:latin typeface="Arial" charset="0"/>
                <a:ea typeface="ＭＳ Ｐゴシック" charset="0"/>
                <a:cs typeface="ＭＳ Ｐゴシック" charset="0"/>
              </a:rPr>
              <a:t>Earth </a:t>
            </a:r>
            <a:r>
              <a:rPr lang="en-US" sz="1700" dirty="0">
                <a:latin typeface="Arial" charset="0"/>
                <a:ea typeface="ＭＳ Ｐゴシック" charset="0"/>
                <a:cs typeface="ＭＳ Ｐゴシック" charset="0"/>
              </a:rPr>
              <a:t>is approximately </a:t>
            </a:r>
            <a:r>
              <a:rPr lang="en-US" sz="1700" dirty="0" smtClean="0">
                <a:latin typeface="Arial" charset="0"/>
                <a:ea typeface="ＭＳ Ｐゴシック" charset="0"/>
                <a:cs typeface="ＭＳ Ｐゴシック" charset="0"/>
              </a:rPr>
              <a:t>an ellipsoid </a:t>
            </a:r>
            <a:r>
              <a:rPr lang="en-US" sz="1700" dirty="0">
                <a:latin typeface="Arial" charset="0"/>
                <a:ea typeface="ＭＳ Ｐゴシック" charset="0"/>
                <a:cs typeface="ＭＳ Ｐゴシック" charset="0"/>
              </a:rPr>
              <a:t>– fatter at the equator, flattened at the poles.  </a:t>
            </a:r>
          </a:p>
          <a:p>
            <a:pPr lvl="1" eaLnBrk="1" hangingPunct="1">
              <a:lnSpc>
                <a:spcPct val="110000"/>
              </a:lnSpc>
            </a:pPr>
            <a:r>
              <a:rPr lang="en-US" sz="1700" dirty="0">
                <a:latin typeface="Arial" charset="0"/>
                <a:ea typeface="ＭＳ Ｐゴシック" charset="0"/>
              </a:rPr>
              <a:t>Parallels (latitudes) are circles.  Meridians (longitudes) are ellipses.</a:t>
            </a:r>
          </a:p>
          <a:p>
            <a:pPr eaLnBrk="1" hangingPunct="1">
              <a:lnSpc>
                <a:spcPct val="110000"/>
              </a:lnSpc>
            </a:pPr>
            <a:r>
              <a:rPr lang="en-US" sz="1700" dirty="0">
                <a:latin typeface="Arial" charset="0"/>
                <a:ea typeface="ＭＳ Ｐゴシック" charset="0"/>
                <a:cs typeface="ＭＳ Ｐゴシック" charset="0"/>
              </a:rPr>
              <a:t>Geodetic coordinates are referenced to this ellipsoid:</a:t>
            </a:r>
          </a:p>
          <a:p>
            <a:pPr lvl="1" eaLnBrk="1" hangingPunct="1">
              <a:lnSpc>
                <a:spcPct val="110000"/>
              </a:lnSpc>
            </a:pPr>
            <a:r>
              <a:rPr lang="en-US" sz="1700" b="1" dirty="0">
                <a:latin typeface="Arial" charset="0"/>
                <a:ea typeface="ＭＳ Ｐゴシック" charset="0"/>
              </a:rPr>
              <a:t>Geodetic latitude </a:t>
            </a:r>
            <a:r>
              <a:rPr lang="en-US" sz="1700" dirty="0">
                <a:latin typeface="Arial" charset="0"/>
                <a:ea typeface="ＭＳ Ｐゴシック" charset="0"/>
              </a:rPr>
              <a:t>- angle between the equatorial plane and a normal to the ellipsoid surface at P. </a:t>
            </a:r>
          </a:p>
          <a:p>
            <a:pPr lvl="1" eaLnBrk="1" hangingPunct="1">
              <a:lnSpc>
                <a:spcPct val="110000"/>
              </a:lnSpc>
            </a:pPr>
            <a:r>
              <a:rPr lang="en-US" sz="1700" dirty="0">
                <a:latin typeface="Arial" charset="0"/>
                <a:ea typeface="ＭＳ Ｐゴシック" charset="0"/>
              </a:rPr>
              <a:t>Geodetic longitude angle between meridian and reference</a:t>
            </a:r>
          </a:p>
          <a:p>
            <a:pPr lvl="1" eaLnBrk="1" hangingPunct="1">
              <a:lnSpc>
                <a:spcPct val="110000"/>
              </a:lnSpc>
            </a:pPr>
            <a:r>
              <a:rPr lang="en-US" sz="1700" dirty="0">
                <a:latin typeface="Arial" charset="0"/>
                <a:ea typeface="ＭＳ Ｐゴシック" charset="0"/>
              </a:rPr>
              <a:t>Geodetic or </a:t>
            </a:r>
            <a:r>
              <a:rPr lang="en-US" sz="1700" b="1" dirty="0">
                <a:latin typeface="Arial" charset="0"/>
                <a:ea typeface="ＭＳ Ｐゴシック" charset="0"/>
              </a:rPr>
              <a:t>ellipsoidal height </a:t>
            </a:r>
            <a:r>
              <a:rPr lang="en-US" sz="1700" dirty="0">
                <a:latin typeface="Arial" charset="0"/>
                <a:ea typeface="ＭＳ Ｐゴシック" charset="0"/>
              </a:rPr>
              <a:t>is distance along a line normal to the ellipsoid at P (Figure 4.4)</a:t>
            </a:r>
          </a:p>
          <a:p>
            <a:pPr eaLnBrk="1" hangingPunct="1">
              <a:lnSpc>
                <a:spcPct val="110000"/>
              </a:lnSpc>
            </a:pPr>
            <a:r>
              <a:rPr lang="en-US" sz="1700" dirty="0">
                <a:latin typeface="Arial" charset="0"/>
                <a:ea typeface="ＭＳ Ｐゴシック" charset="0"/>
                <a:cs typeface="ＭＳ Ｐゴシック" charset="0"/>
              </a:rPr>
              <a:t>The ellipsoid is just a mathematical figure or reference surface.</a:t>
            </a:r>
          </a:p>
          <a:p>
            <a:pPr eaLnBrk="1" hangingPunct="1">
              <a:lnSpc>
                <a:spcPct val="110000"/>
              </a:lnSpc>
            </a:pPr>
            <a:r>
              <a:rPr lang="en-US" sz="1700" dirty="0">
                <a:latin typeface="Arial" charset="0"/>
                <a:ea typeface="ＭＳ Ｐゴシック" charset="0"/>
                <a:cs typeface="ＭＳ Ｐゴシック" charset="0"/>
              </a:rPr>
              <a:t>Countries/Regions pick an ellipsoid that suits them - so the </a:t>
            </a:r>
            <a:r>
              <a:rPr lang="ja-JP" altLang="en-US" sz="1700" dirty="0">
                <a:latin typeface="Arial" charset="0"/>
                <a:ea typeface="ＭＳ Ｐゴシック" charset="0"/>
                <a:cs typeface="ＭＳ Ｐゴシック" charset="0"/>
              </a:rPr>
              <a:t>“</a:t>
            </a:r>
            <a:r>
              <a:rPr lang="en-US" sz="1700" dirty="0">
                <a:latin typeface="Arial" charset="0"/>
                <a:ea typeface="ＭＳ Ｐゴシック" charset="0"/>
                <a:cs typeface="ＭＳ Ｐゴシック" charset="0"/>
              </a:rPr>
              <a:t>height</a:t>
            </a:r>
            <a:r>
              <a:rPr lang="ja-JP" altLang="en-US" sz="1700" dirty="0">
                <a:latin typeface="Arial" charset="0"/>
                <a:ea typeface="ＭＳ Ｐゴシック" charset="0"/>
                <a:cs typeface="ＭＳ Ｐゴシック" charset="0"/>
              </a:rPr>
              <a:t>”</a:t>
            </a:r>
            <a:r>
              <a:rPr lang="en-US" sz="1700" dirty="0">
                <a:latin typeface="Arial" charset="0"/>
                <a:ea typeface="ＭＳ Ｐゴシック" charset="0"/>
                <a:cs typeface="ＭＳ Ｐゴシック" charset="0"/>
              </a:rPr>
              <a:t> wrt these local reference frames can change at international boundaries.</a:t>
            </a: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30</a:t>
            </a:fld>
            <a:endParaRPr lang="en-US"/>
          </a:p>
        </p:txBody>
      </p:sp>
    </p:spTree>
    <p:extLst>
      <p:ext uri="{BB962C8B-B14F-4D97-AF65-F5344CB8AC3E}">
        <p14:creationId xmlns:p14="http://schemas.microsoft.com/office/powerpoint/2010/main" val="49543413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a:xfrm>
            <a:off x="4343400" y="1447800"/>
            <a:ext cx="4724400" cy="2438400"/>
          </a:xfrm>
          <a:prstGeom prst="roundRect">
            <a:avLst>
              <a:gd name="adj" fmla="val 6970"/>
            </a:avLst>
          </a:prstGeom>
          <a:solidFill>
            <a:schemeClr val="bg2"/>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4343400" y="4419600"/>
            <a:ext cx="4724400" cy="1066800"/>
          </a:xfrm>
          <a:prstGeom prst="roundRect">
            <a:avLst/>
          </a:prstGeom>
          <a:solidFill>
            <a:schemeClr val="bg2"/>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012" name="Rectangle 2"/>
          <p:cNvSpPr>
            <a:spLocks noGrp="1" noChangeArrowheads="1"/>
          </p:cNvSpPr>
          <p:nvPr>
            <p:ph type="title"/>
          </p:nvPr>
        </p:nvSpPr>
        <p:spPr>
          <a:xfrm>
            <a:off x="457200" y="76200"/>
            <a:ext cx="8458200" cy="1143000"/>
          </a:xfrm>
        </p:spPr>
        <p:txBody>
          <a:bodyPr/>
          <a:lstStyle/>
          <a:p>
            <a:pPr eaLnBrk="1" hangingPunct="1"/>
            <a:r>
              <a:rPr lang="en-US" dirty="0">
                <a:latin typeface="Arial" charset="0"/>
                <a:ea typeface="ＭＳ Ｐゴシック" charset="0"/>
                <a:cs typeface="ＭＳ Ｐゴシック" charset="0"/>
              </a:rPr>
              <a:t>GEODETIC LAT/LON</a:t>
            </a:r>
            <a:r>
              <a:rPr lang="en-US" dirty="0" smtClean="0">
                <a:latin typeface="Arial" charset="0"/>
                <a:ea typeface="ＭＳ Ｐゴシック" charset="0"/>
                <a:cs typeface="ＭＳ Ｐゴシック" charset="0"/>
              </a:rPr>
              <a:t>/ELLIPSOID HEIGHT </a:t>
            </a:r>
            <a:r>
              <a:rPr lang="en-US" dirty="0">
                <a:latin typeface="Arial" charset="0"/>
                <a:ea typeface="ＭＳ Ｐゴシック" charset="0"/>
                <a:cs typeface="ＭＳ Ｐゴシック" charset="0"/>
              </a:rPr>
              <a:t>to </a:t>
            </a:r>
            <a:r>
              <a:rPr lang="en-US" dirty="0" smtClean="0">
                <a:latin typeface="Arial" charset="0"/>
                <a:ea typeface="ＭＳ Ｐゴシック" charset="0"/>
                <a:cs typeface="ＭＳ Ｐゴシック" charset="0"/>
              </a:rPr>
              <a:t>ECEF</a:t>
            </a:r>
            <a:endParaRPr lang="en-US" dirty="0">
              <a:latin typeface="Arial" charset="0"/>
              <a:ea typeface="ＭＳ Ｐゴシック" charset="0"/>
              <a:cs typeface="ＭＳ Ｐゴシック" charset="0"/>
            </a:endParaRPr>
          </a:p>
        </p:txBody>
      </p:sp>
      <p:sp>
        <p:nvSpPr>
          <p:cNvPr id="43014" name="Rectangle 5"/>
          <p:cNvSpPr>
            <a:spLocks noChangeArrowheads="1"/>
          </p:cNvSpPr>
          <p:nvPr/>
        </p:nvSpPr>
        <p:spPr bwMode="auto">
          <a:xfrm>
            <a:off x="0" y="1862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3016" name="Text Box 7"/>
          <p:cNvSpPr txBox="1">
            <a:spLocks noChangeArrowheads="1"/>
          </p:cNvSpPr>
          <p:nvPr/>
        </p:nvSpPr>
        <p:spPr bwMode="auto">
          <a:xfrm>
            <a:off x="76200" y="5635823"/>
            <a:ext cx="3048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200" dirty="0" smtClean="0"/>
              <a:t>Image from </a:t>
            </a:r>
            <a:r>
              <a:rPr lang="en-US" sz="1200" dirty="0"/>
              <a:t>Misra and Enge </a:t>
            </a:r>
            <a:r>
              <a:rPr lang="en-US" sz="1200" dirty="0" err="1"/>
              <a:t>Ch</a:t>
            </a:r>
            <a:r>
              <a:rPr lang="en-US" sz="1200" dirty="0"/>
              <a:t> 4</a:t>
            </a: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31</a:t>
            </a:fld>
            <a:endParaRPr lang="en-US"/>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3900" y="2514600"/>
            <a:ext cx="4343400" cy="1092200"/>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9550" y="1600200"/>
            <a:ext cx="2832100" cy="635000"/>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4277" y="5712023"/>
            <a:ext cx="228600" cy="177800"/>
          </a:xfrm>
          <a:prstGeom prst="rect">
            <a:avLst/>
          </a:prstGeom>
        </p:spPr>
      </p:pic>
      <p:sp>
        <p:nvSpPr>
          <p:cNvPr id="11" name="TextBox 10"/>
          <p:cNvSpPr txBox="1"/>
          <p:nvPr/>
        </p:nvSpPr>
        <p:spPr>
          <a:xfrm>
            <a:off x="4124677" y="5632846"/>
            <a:ext cx="5019323" cy="307777"/>
          </a:xfrm>
          <a:prstGeom prst="rect">
            <a:avLst/>
          </a:prstGeom>
          <a:noFill/>
        </p:spPr>
        <p:txBody>
          <a:bodyPr wrap="none" rtlCol="0">
            <a:spAutoFit/>
          </a:bodyPr>
          <a:lstStyle/>
          <a:p>
            <a:r>
              <a:rPr lang="en-US" sz="1400" dirty="0" smtClean="0"/>
              <a:t>Note:        is known as the </a:t>
            </a:r>
            <a:r>
              <a:rPr lang="en-US" sz="1400" i="1" dirty="0" smtClean="0"/>
              <a:t>radius of curvature in the meridian</a:t>
            </a:r>
            <a:endParaRPr lang="en-US" sz="1400" dirty="0"/>
          </a:p>
        </p:txBody>
      </p:sp>
      <p:pic>
        <p:nvPicPr>
          <p:cNvPr id="12" name="Picture 11" descr="lat lon alt.pdf"/>
          <p:cNvPicPr>
            <a:picLocks noChangeAspect="1"/>
          </p:cNvPicPr>
          <p:nvPr/>
        </p:nvPicPr>
        <p:blipFill rotWithShape="1">
          <a:blip r:embed="rId6">
            <a:extLst>
              <a:ext uri="{28A0092B-C50C-407E-A947-70E740481C1C}">
                <a14:useLocalDpi xmlns:a14="http://schemas.microsoft.com/office/drawing/2010/main" val="0"/>
              </a:ext>
            </a:extLst>
          </a:blip>
          <a:srcRect l="62556" t="9745" r="11111" b="61157"/>
          <a:stretch/>
        </p:blipFill>
        <p:spPr>
          <a:xfrm>
            <a:off x="152400" y="1737360"/>
            <a:ext cx="3884475" cy="2606040"/>
          </a:xfrm>
          <a:prstGeom prst="rect">
            <a:avLst/>
          </a:prstGeom>
        </p:spPr>
      </p:pic>
      <p:pic>
        <p:nvPicPr>
          <p:cNvPr id="14" name="Picture 13" descr="lat lon alt.pdf"/>
          <p:cNvPicPr>
            <a:picLocks noChangeAspect="1"/>
          </p:cNvPicPr>
          <p:nvPr/>
        </p:nvPicPr>
        <p:blipFill rotWithShape="1">
          <a:blip r:embed="rId6">
            <a:extLst>
              <a:ext uri="{28A0092B-C50C-407E-A947-70E740481C1C}">
                <a14:useLocalDpi xmlns:a14="http://schemas.microsoft.com/office/drawing/2010/main" val="0"/>
              </a:ext>
            </a:extLst>
          </a:blip>
          <a:srcRect l="21446" t="21275" r="76221" b="75248"/>
          <a:stretch/>
        </p:blipFill>
        <p:spPr>
          <a:xfrm>
            <a:off x="2819400" y="3062514"/>
            <a:ext cx="152400" cy="137886"/>
          </a:xfrm>
          <a:prstGeom prst="rect">
            <a:avLst/>
          </a:prstGeom>
        </p:spPr>
      </p:pic>
      <p:pic>
        <p:nvPicPr>
          <p:cNvPr id="21" name="Picture 20" descr="lat lon alt.pdf"/>
          <p:cNvPicPr>
            <a:picLocks noChangeAspect="1"/>
          </p:cNvPicPr>
          <p:nvPr/>
        </p:nvPicPr>
        <p:blipFill rotWithShape="1">
          <a:blip r:embed="rId6">
            <a:extLst>
              <a:ext uri="{28A0092B-C50C-407E-A947-70E740481C1C}">
                <a14:useLocalDpi xmlns:a14="http://schemas.microsoft.com/office/drawing/2010/main" val="0"/>
              </a:ext>
            </a:extLst>
          </a:blip>
          <a:srcRect l="21446" t="21275" r="76221" b="75248"/>
          <a:stretch/>
        </p:blipFill>
        <p:spPr>
          <a:xfrm>
            <a:off x="2362200" y="3048000"/>
            <a:ext cx="152400" cy="137886"/>
          </a:xfrm>
          <a:prstGeom prst="rect">
            <a:avLst/>
          </a:prstGeom>
        </p:spPr>
      </p:pic>
      <p:pic>
        <p:nvPicPr>
          <p:cNvPr id="13" name="Picture 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9400" y="3048000"/>
            <a:ext cx="203200" cy="152400"/>
          </a:xfrm>
          <a:prstGeom prst="rect">
            <a:avLst/>
          </a:prstGeom>
        </p:spPr>
      </p:pic>
      <p:pic>
        <p:nvPicPr>
          <p:cNvPr id="15" name="Picture 1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3470" y="3048000"/>
            <a:ext cx="190500" cy="152400"/>
          </a:xfrm>
          <a:prstGeom prst="rect">
            <a:avLst/>
          </a:prstGeom>
        </p:spPr>
      </p:pic>
      <p:pic>
        <p:nvPicPr>
          <p:cNvPr id="18" name="Picture 1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5030" y="4655750"/>
            <a:ext cx="1460500" cy="165100"/>
          </a:xfrm>
          <a:prstGeom prst="rect">
            <a:avLst/>
          </a:prstGeom>
        </p:spPr>
      </p:pic>
      <p:pic>
        <p:nvPicPr>
          <p:cNvPr id="19" name="Picture 18"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85030" y="4899451"/>
            <a:ext cx="1625600" cy="190500"/>
          </a:xfrm>
          <a:prstGeom prst="rect">
            <a:avLst/>
          </a:prstGeom>
        </p:spPr>
      </p:pic>
      <p:pic>
        <p:nvPicPr>
          <p:cNvPr id="20" name="Picture 19"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85030" y="5157400"/>
            <a:ext cx="1016000" cy="228600"/>
          </a:xfrm>
          <a:prstGeom prst="rect">
            <a:avLst/>
          </a:prstGeom>
        </p:spPr>
      </p:pic>
      <p:sp>
        <p:nvSpPr>
          <p:cNvPr id="22" name="TextBox 21"/>
          <p:cNvSpPr txBox="1"/>
          <p:nvPr/>
        </p:nvSpPr>
        <p:spPr>
          <a:xfrm>
            <a:off x="6477000" y="4599801"/>
            <a:ext cx="2160117" cy="276999"/>
          </a:xfrm>
          <a:prstGeom prst="rect">
            <a:avLst/>
          </a:prstGeom>
          <a:noFill/>
        </p:spPr>
        <p:txBody>
          <a:bodyPr wrap="none" rtlCol="0">
            <a:spAutoFit/>
          </a:bodyPr>
          <a:lstStyle/>
          <a:p>
            <a:r>
              <a:rPr lang="en-US" sz="1200" dirty="0" smtClean="0"/>
              <a:t>(Semi-major axis of ellipsoid)</a:t>
            </a:r>
            <a:endParaRPr lang="en-US" sz="1200" dirty="0"/>
          </a:p>
        </p:txBody>
      </p:sp>
      <p:sp>
        <p:nvSpPr>
          <p:cNvPr id="29" name="TextBox 28"/>
          <p:cNvSpPr txBox="1"/>
          <p:nvPr/>
        </p:nvSpPr>
        <p:spPr>
          <a:xfrm>
            <a:off x="6477000" y="4856202"/>
            <a:ext cx="2425739" cy="276999"/>
          </a:xfrm>
          <a:prstGeom prst="rect">
            <a:avLst/>
          </a:prstGeom>
          <a:noFill/>
        </p:spPr>
        <p:txBody>
          <a:bodyPr wrap="none" rtlCol="0">
            <a:spAutoFit/>
          </a:bodyPr>
          <a:lstStyle/>
          <a:p>
            <a:r>
              <a:rPr lang="en-US" sz="1200" dirty="0" smtClean="0"/>
              <a:t>(flattening parameter of ellipsoid)</a:t>
            </a:r>
            <a:endParaRPr lang="en-US" sz="1200" dirty="0"/>
          </a:p>
        </p:txBody>
      </p:sp>
      <p:sp>
        <p:nvSpPr>
          <p:cNvPr id="30" name="TextBox 29"/>
          <p:cNvSpPr txBox="1"/>
          <p:nvPr/>
        </p:nvSpPr>
        <p:spPr>
          <a:xfrm>
            <a:off x="6477000" y="5133201"/>
            <a:ext cx="2511099" cy="276999"/>
          </a:xfrm>
          <a:prstGeom prst="rect">
            <a:avLst/>
          </a:prstGeom>
          <a:noFill/>
        </p:spPr>
        <p:txBody>
          <a:bodyPr wrap="none" rtlCol="0">
            <a:spAutoFit/>
          </a:bodyPr>
          <a:lstStyle/>
          <a:p>
            <a:r>
              <a:rPr lang="en-US" sz="1200" dirty="0" smtClean="0"/>
              <a:t>(square of eccentricity of ellipsoid)</a:t>
            </a:r>
            <a:endParaRPr lang="en-US" sz="1200" dirty="0"/>
          </a:p>
        </p:txBody>
      </p:sp>
      <p:sp>
        <p:nvSpPr>
          <p:cNvPr id="24" name="Rounded Rectangle 23"/>
          <p:cNvSpPr/>
          <p:nvPr/>
        </p:nvSpPr>
        <p:spPr>
          <a:xfrm>
            <a:off x="5105400" y="4191000"/>
            <a:ext cx="3200400" cy="304800"/>
          </a:xfrm>
          <a:prstGeom prst="roundRect">
            <a:avLst/>
          </a:prstGeom>
          <a:solidFill>
            <a:schemeClr val="bg2">
              <a:lumMod val="75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5591278" y="4191000"/>
            <a:ext cx="2228645" cy="276999"/>
          </a:xfrm>
          <a:prstGeom prst="rect">
            <a:avLst/>
          </a:prstGeom>
          <a:noFill/>
        </p:spPr>
        <p:txBody>
          <a:bodyPr wrap="none" rtlCol="0">
            <a:spAutoFit/>
          </a:bodyPr>
          <a:lstStyle/>
          <a:p>
            <a:pPr algn="ctr"/>
            <a:r>
              <a:rPr lang="en-US" sz="1200" dirty="0" smtClean="0"/>
              <a:t>WGS-84 Ellipsoid Parameters</a:t>
            </a:r>
            <a:endParaRPr lang="en-US" sz="1200" dirty="0"/>
          </a:p>
        </p:txBody>
      </p:sp>
      <p:pic>
        <p:nvPicPr>
          <p:cNvPr id="26" name="Picture 25"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47800" y="4419600"/>
            <a:ext cx="1054100" cy="165100"/>
          </a:xfrm>
          <a:prstGeom prst="rect">
            <a:avLst/>
          </a:prstGeom>
        </p:spPr>
      </p:pic>
      <p:pic>
        <p:nvPicPr>
          <p:cNvPr id="27" name="Picture 26"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6800" y="4648200"/>
            <a:ext cx="1790700" cy="177800"/>
          </a:xfrm>
          <a:prstGeom prst="rect">
            <a:avLst/>
          </a:prstGeom>
        </p:spPr>
      </p:pic>
      <p:pic>
        <p:nvPicPr>
          <p:cNvPr id="28" name="Picture 27"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6800" y="4876800"/>
            <a:ext cx="1917700" cy="177800"/>
          </a:xfrm>
          <a:prstGeom prst="rect">
            <a:avLst/>
          </a:prstGeom>
        </p:spPr>
      </p:pic>
      <p:sp>
        <p:nvSpPr>
          <p:cNvPr id="43009" name="TextBox 43008"/>
          <p:cNvSpPr txBox="1"/>
          <p:nvPr/>
        </p:nvSpPr>
        <p:spPr>
          <a:xfrm>
            <a:off x="609600" y="3810000"/>
            <a:ext cx="319531" cy="261610"/>
          </a:xfrm>
          <a:prstGeom prst="rect">
            <a:avLst/>
          </a:prstGeom>
          <a:noFill/>
        </p:spPr>
        <p:txBody>
          <a:bodyPr wrap="none" rtlCol="0">
            <a:spAutoFit/>
          </a:bodyPr>
          <a:lstStyle/>
          <a:p>
            <a:r>
              <a:rPr lang="en-US" sz="1100" dirty="0" smtClean="0"/>
              <a:t>0°</a:t>
            </a:r>
            <a:endParaRPr lang="en-US" sz="1100" dirty="0"/>
          </a:p>
        </p:txBody>
      </p:sp>
    </p:spTree>
    <p:extLst>
      <p:ext uri="{BB962C8B-B14F-4D97-AF65-F5344CB8AC3E}">
        <p14:creationId xmlns:p14="http://schemas.microsoft.com/office/powerpoint/2010/main" val="214374569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6" name="Text Box 7"/>
          <p:cNvSpPr txBox="1">
            <a:spLocks noChangeArrowheads="1"/>
          </p:cNvSpPr>
          <p:nvPr/>
        </p:nvSpPr>
        <p:spPr bwMode="auto">
          <a:xfrm>
            <a:off x="76200" y="5638800"/>
            <a:ext cx="3048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200" dirty="0" smtClean="0"/>
              <a:t>Image Credit: Misra </a:t>
            </a:r>
            <a:r>
              <a:rPr lang="en-US" sz="1200" dirty="0"/>
              <a:t>and Enge </a:t>
            </a:r>
            <a:r>
              <a:rPr lang="en-US" sz="1200" dirty="0" err="1"/>
              <a:t>Ch</a:t>
            </a:r>
            <a:r>
              <a:rPr lang="en-US" sz="1200" dirty="0"/>
              <a:t> 4</a:t>
            </a: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32</a:t>
            </a:fld>
            <a:endParaRPr lang="en-US"/>
          </a:p>
        </p:txBody>
      </p:sp>
      <p:pic>
        <p:nvPicPr>
          <p:cNvPr id="2" name="Picture 1" descr="height.pdf"/>
          <p:cNvPicPr>
            <a:picLocks noChangeAspect="1"/>
          </p:cNvPicPr>
          <p:nvPr/>
        </p:nvPicPr>
        <p:blipFill rotWithShape="1">
          <a:blip r:embed="rId3">
            <a:extLst>
              <a:ext uri="{28A0092B-C50C-407E-A947-70E740481C1C}">
                <a14:useLocalDpi xmlns:a14="http://schemas.microsoft.com/office/drawing/2010/main" val="0"/>
              </a:ext>
            </a:extLst>
          </a:blip>
          <a:srcRect l="63000" t="9928" r="10111" b="60791"/>
          <a:stretch/>
        </p:blipFill>
        <p:spPr>
          <a:xfrm>
            <a:off x="1600200" y="609600"/>
            <a:ext cx="5447602" cy="3601720"/>
          </a:xfrm>
          <a:prstGeom prst="rect">
            <a:avLst/>
          </a:prstGeom>
        </p:spPr>
      </p:pic>
      <p:sp>
        <p:nvSpPr>
          <p:cNvPr id="5" name="TextBox 4"/>
          <p:cNvSpPr txBox="1"/>
          <p:nvPr/>
        </p:nvSpPr>
        <p:spPr>
          <a:xfrm>
            <a:off x="914400" y="4495800"/>
            <a:ext cx="7374622" cy="292388"/>
          </a:xfrm>
          <a:prstGeom prst="rect">
            <a:avLst/>
          </a:prstGeom>
          <a:noFill/>
        </p:spPr>
        <p:txBody>
          <a:bodyPr wrap="none" rtlCol="0">
            <a:spAutoFit/>
          </a:bodyPr>
          <a:lstStyle/>
          <a:p>
            <a:r>
              <a:rPr lang="en-US" sz="1300" b="1" dirty="0" smtClean="0"/>
              <a:t>Ellipsoidal Height:  </a:t>
            </a:r>
            <a:r>
              <a:rPr lang="en-US" sz="1300" dirty="0" smtClean="0"/>
              <a:t>height of object wrt reference ellipsoid (e.g. WGS-84 ellipsoid, used by GPS)</a:t>
            </a:r>
            <a:endParaRPr lang="en-US" sz="1300" dirty="0"/>
          </a:p>
        </p:txBody>
      </p:sp>
      <p:sp>
        <p:nvSpPr>
          <p:cNvPr id="40963" name="Rectangle 2"/>
          <p:cNvSpPr>
            <a:spLocks noGrp="1" noChangeArrowheads="1"/>
          </p:cNvSpPr>
          <p:nvPr>
            <p:ph type="title"/>
          </p:nvPr>
        </p:nvSpPr>
        <p:spPr>
          <a:xfrm>
            <a:off x="457200" y="76200"/>
            <a:ext cx="8229600" cy="1143000"/>
          </a:xfrm>
        </p:spPr>
        <p:txBody>
          <a:bodyPr/>
          <a:lstStyle/>
          <a:p>
            <a:pPr eaLnBrk="1" hangingPunct="1"/>
            <a:r>
              <a:rPr lang="en-US" dirty="0">
                <a:latin typeface="Arial" charset="0"/>
                <a:ea typeface="ＭＳ Ｐゴシック" charset="0"/>
                <a:cs typeface="ＭＳ Ｐゴシック" charset="0"/>
              </a:rPr>
              <a:t>HEIGHTS</a:t>
            </a:r>
          </a:p>
        </p:txBody>
      </p:sp>
      <p:sp>
        <p:nvSpPr>
          <p:cNvPr id="10" name="TextBox 9"/>
          <p:cNvSpPr txBox="1"/>
          <p:nvPr/>
        </p:nvSpPr>
        <p:spPr>
          <a:xfrm>
            <a:off x="914400" y="4828401"/>
            <a:ext cx="7543800" cy="492443"/>
          </a:xfrm>
          <a:prstGeom prst="rect">
            <a:avLst/>
          </a:prstGeom>
          <a:noFill/>
        </p:spPr>
        <p:txBody>
          <a:bodyPr wrap="square" rtlCol="0">
            <a:spAutoFit/>
          </a:bodyPr>
          <a:lstStyle/>
          <a:p>
            <a:r>
              <a:rPr lang="en-US" sz="1300" b="1" dirty="0" smtClean="0"/>
              <a:t>Orthometric Height:  </a:t>
            </a:r>
            <a:r>
              <a:rPr lang="en-US" sz="1300" dirty="0" smtClean="0"/>
              <a:t>height of object wrt reference geoid (e.g. WGS-84 geoid or EGM-96 geoid)</a:t>
            </a:r>
          </a:p>
          <a:p>
            <a:r>
              <a:rPr lang="en-US" sz="1300" dirty="0"/>
              <a:t>		</a:t>
            </a:r>
            <a:r>
              <a:rPr lang="en-US" sz="1300" dirty="0" smtClean="0"/>
              <a:t>- </a:t>
            </a:r>
            <a:r>
              <a:rPr lang="en-US" sz="1300" dirty="0" err="1" smtClean="0"/>
              <a:t>orthometric</a:t>
            </a:r>
            <a:r>
              <a:rPr lang="en-US" sz="1300" dirty="0" smtClean="0"/>
              <a:t> height is commonly known as height above mean sea level</a:t>
            </a:r>
          </a:p>
        </p:txBody>
      </p:sp>
    </p:spTree>
    <p:extLst>
      <p:ext uri="{BB962C8B-B14F-4D97-AF65-F5344CB8AC3E}">
        <p14:creationId xmlns:p14="http://schemas.microsoft.com/office/powerpoint/2010/main" val="427117549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4648200" y="990600"/>
            <a:ext cx="4191000" cy="4876800"/>
          </a:xfrm>
          <a:prstGeom prst="roundRect">
            <a:avLst>
              <a:gd name="adj" fmla="val 6970"/>
            </a:avLst>
          </a:prstGeom>
          <a:solidFill>
            <a:schemeClr val="bg2"/>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60" name="Rectangle 2"/>
          <p:cNvSpPr>
            <a:spLocks noGrp="1" noChangeArrowheads="1"/>
          </p:cNvSpPr>
          <p:nvPr>
            <p:ph type="title"/>
          </p:nvPr>
        </p:nvSpPr>
        <p:spPr>
          <a:xfrm>
            <a:off x="457200" y="76200"/>
            <a:ext cx="8458200" cy="1143000"/>
          </a:xfrm>
        </p:spPr>
        <p:txBody>
          <a:bodyPr/>
          <a:lstStyle/>
          <a:p>
            <a:pPr eaLnBrk="1" hangingPunct="1"/>
            <a:r>
              <a:rPr lang="en-US" dirty="0" smtClean="0">
                <a:latin typeface="Arial" charset="0"/>
                <a:ea typeface="ＭＳ Ｐゴシック" charset="0"/>
                <a:cs typeface="ＭＳ Ｐゴシック" charset="0"/>
              </a:rPr>
              <a:t>ECEF </a:t>
            </a:r>
            <a:r>
              <a:rPr lang="en-US" dirty="0">
                <a:latin typeface="Arial" charset="0"/>
                <a:ea typeface="ＭＳ Ｐゴシック" charset="0"/>
                <a:cs typeface="ＭＳ Ｐゴシック" charset="0"/>
              </a:rPr>
              <a:t>to GEODETIC LAT/LON/</a:t>
            </a:r>
            <a:r>
              <a:rPr lang="en-US" dirty="0" smtClean="0">
                <a:latin typeface="Arial" charset="0"/>
                <a:ea typeface="ＭＳ Ｐゴシック" charset="0"/>
                <a:cs typeface="ＭＳ Ｐゴシック" charset="0"/>
              </a:rPr>
              <a:t>ELLIPSOID HEIGHT</a:t>
            </a:r>
            <a:endParaRPr lang="en-US" dirty="0">
              <a:latin typeface="Arial" charset="0"/>
              <a:ea typeface="ＭＳ Ｐゴシック" charset="0"/>
              <a:cs typeface="ＭＳ Ｐゴシック" charset="0"/>
            </a:endParaRPr>
          </a:p>
        </p:txBody>
      </p:sp>
      <p:sp>
        <p:nvSpPr>
          <p:cNvPr id="45063" name="Text Box 7"/>
          <p:cNvSpPr txBox="1">
            <a:spLocks noChangeArrowheads="1"/>
          </p:cNvSpPr>
          <p:nvPr/>
        </p:nvSpPr>
        <p:spPr bwMode="auto">
          <a:xfrm>
            <a:off x="76200" y="5635823"/>
            <a:ext cx="3048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200" dirty="0" smtClean="0"/>
              <a:t>Image from </a:t>
            </a:r>
            <a:r>
              <a:rPr lang="en-US" sz="1200" dirty="0"/>
              <a:t>Misra and Enge </a:t>
            </a:r>
            <a:r>
              <a:rPr lang="en-US" sz="1200" dirty="0" err="1"/>
              <a:t>Ch</a:t>
            </a:r>
            <a:r>
              <a:rPr lang="en-US" sz="1200" dirty="0"/>
              <a:t> 4</a:t>
            </a: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33</a:t>
            </a:fld>
            <a:endParaRPr lang="en-US"/>
          </a:p>
        </p:txBody>
      </p:sp>
      <p:pic>
        <p:nvPicPr>
          <p:cNvPr id="15" name="Picture 14" descr="lat lon alt.pdf"/>
          <p:cNvPicPr>
            <a:picLocks noChangeAspect="1"/>
          </p:cNvPicPr>
          <p:nvPr/>
        </p:nvPicPr>
        <p:blipFill rotWithShape="1">
          <a:blip r:embed="rId3">
            <a:extLst>
              <a:ext uri="{28A0092B-C50C-407E-A947-70E740481C1C}">
                <a14:useLocalDpi xmlns:a14="http://schemas.microsoft.com/office/drawing/2010/main" val="0"/>
              </a:ext>
            </a:extLst>
          </a:blip>
          <a:srcRect l="62556" t="9745" r="11111" b="61157"/>
          <a:stretch/>
        </p:blipFill>
        <p:spPr>
          <a:xfrm>
            <a:off x="152400" y="1737360"/>
            <a:ext cx="3884475" cy="2606040"/>
          </a:xfrm>
          <a:prstGeom prst="rect">
            <a:avLst/>
          </a:prstGeom>
        </p:spPr>
      </p:pic>
      <p:pic>
        <p:nvPicPr>
          <p:cNvPr id="16" name="Picture 15" descr="lat lon alt.pdf"/>
          <p:cNvPicPr>
            <a:picLocks noChangeAspect="1"/>
          </p:cNvPicPr>
          <p:nvPr/>
        </p:nvPicPr>
        <p:blipFill rotWithShape="1">
          <a:blip r:embed="rId3">
            <a:extLst>
              <a:ext uri="{28A0092B-C50C-407E-A947-70E740481C1C}">
                <a14:useLocalDpi xmlns:a14="http://schemas.microsoft.com/office/drawing/2010/main" val="0"/>
              </a:ext>
            </a:extLst>
          </a:blip>
          <a:srcRect l="21446" t="21275" r="76221" b="75248"/>
          <a:stretch/>
        </p:blipFill>
        <p:spPr>
          <a:xfrm>
            <a:off x="2819400" y="3062514"/>
            <a:ext cx="152400" cy="137886"/>
          </a:xfrm>
          <a:prstGeom prst="rect">
            <a:avLst/>
          </a:prstGeom>
        </p:spPr>
      </p:pic>
      <p:pic>
        <p:nvPicPr>
          <p:cNvPr id="17" name="Picture 16" descr="lat lon alt.pdf"/>
          <p:cNvPicPr>
            <a:picLocks noChangeAspect="1"/>
          </p:cNvPicPr>
          <p:nvPr/>
        </p:nvPicPr>
        <p:blipFill rotWithShape="1">
          <a:blip r:embed="rId3">
            <a:extLst>
              <a:ext uri="{28A0092B-C50C-407E-A947-70E740481C1C}">
                <a14:useLocalDpi xmlns:a14="http://schemas.microsoft.com/office/drawing/2010/main" val="0"/>
              </a:ext>
            </a:extLst>
          </a:blip>
          <a:srcRect l="21446" t="21275" r="76221" b="75248"/>
          <a:stretch/>
        </p:blipFill>
        <p:spPr>
          <a:xfrm>
            <a:off x="2362200" y="3048000"/>
            <a:ext cx="152400" cy="137886"/>
          </a:xfrm>
          <a:prstGeom prst="rect">
            <a:avLst/>
          </a:prstGeom>
        </p:spPr>
      </p:pic>
      <p:pic>
        <p:nvPicPr>
          <p:cNvPr id="18" name="Picture 1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3048000"/>
            <a:ext cx="203200" cy="152400"/>
          </a:xfrm>
          <a:prstGeom prst="rect">
            <a:avLst/>
          </a:prstGeom>
        </p:spPr>
      </p:pic>
      <p:pic>
        <p:nvPicPr>
          <p:cNvPr id="19" name="Picture 1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3470" y="3048000"/>
            <a:ext cx="190500" cy="152400"/>
          </a:xfrm>
          <a:prstGeom prst="rect">
            <a:avLst/>
          </a:prstGeom>
        </p:spPr>
      </p:pic>
      <p:pic>
        <p:nvPicPr>
          <p:cNvPr id="25" name="Picture 2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1150" y="2514600"/>
            <a:ext cx="2705100" cy="393700"/>
          </a:xfrm>
          <a:prstGeom prst="rect">
            <a:avLst/>
          </a:prstGeom>
        </p:spPr>
      </p:pic>
      <p:pic>
        <p:nvPicPr>
          <p:cNvPr id="26" name="Picture 25"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3000" y="1143000"/>
            <a:ext cx="1041400" cy="215900"/>
          </a:xfrm>
          <a:prstGeom prst="rect">
            <a:avLst/>
          </a:prstGeom>
        </p:spPr>
      </p:pic>
      <p:pic>
        <p:nvPicPr>
          <p:cNvPr id="27" name="Picture 2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7750" y="1574800"/>
            <a:ext cx="1231900" cy="254000"/>
          </a:xfrm>
          <a:prstGeom prst="rect">
            <a:avLst/>
          </a:prstGeom>
        </p:spPr>
      </p:pic>
      <p:pic>
        <p:nvPicPr>
          <p:cNvPr id="28" name="Picture 2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0700" y="3352800"/>
            <a:ext cx="2286000" cy="508000"/>
          </a:xfrm>
          <a:prstGeom prst="rect">
            <a:avLst/>
          </a:prstGeom>
        </p:spPr>
      </p:pic>
      <p:pic>
        <p:nvPicPr>
          <p:cNvPr id="29" name="Picture 28"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3550" y="4038600"/>
            <a:ext cx="2400300" cy="508000"/>
          </a:xfrm>
          <a:prstGeom prst="rect">
            <a:avLst/>
          </a:prstGeom>
        </p:spPr>
      </p:pic>
      <p:pic>
        <p:nvPicPr>
          <p:cNvPr id="30" name="Picture 29"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69000" y="5270500"/>
            <a:ext cx="1549400" cy="444500"/>
          </a:xfrm>
          <a:prstGeom prst="rect">
            <a:avLst/>
          </a:prstGeom>
        </p:spPr>
      </p:pic>
      <p:pic>
        <p:nvPicPr>
          <p:cNvPr id="31" name="Picture 30"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14390" y="2032000"/>
            <a:ext cx="1663700" cy="254000"/>
          </a:xfrm>
          <a:prstGeom prst="rect">
            <a:avLst/>
          </a:prstGeom>
        </p:spPr>
      </p:pic>
      <p:pic>
        <p:nvPicPr>
          <p:cNvPr id="45056" name="Picture 45055"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46320" y="3163570"/>
            <a:ext cx="571500" cy="165100"/>
          </a:xfrm>
          <a:prstGeom prst="rect">
            <a:avLst/>
          </a:prstGeom>
        </p:spPr>
      </p:pic>
      <p:pic>
        <p:nvPicPr>
          <p:cNvPr id="45059" name="Picture 45058"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46320" y="4724400"/>
            <a:ext cx="3644900" cy="228600"/>
          </a:xfrm>
          <a:prstGeom prst="rect">
            <a:avLst/>
          </a:prstGeom>
        </p:spPr>
      </p:pic>
      <p:sp>
        <p:nvSpPr>
          <p:cNvPr id="45064" name="TextBox 45063"/>
          <p:cNvSpPr txBox="1"/>
          <p:nvPr/>
        </p:nvSpPr>
        <p:spPr>
          <a:xfrm>
            <a:off x="5791200" y="6019800"/>
            <a:ext cx="3361743" cy="400110"/>
          </a:xfrm>
          <a:prstGeom prst="rect">
            <a:avLst/>
          </a:prstGeom>
          <a:noFill/>
        </p:spPr>
        <p:txBody>
          <a:bodyPr wrap="none" rtlCol="0">
            <a:spAutoFit/>
          </a:bodyPr>
          <a:lstStyle/>
          <a:p>
            <a:r>
              <a:rPr lang="en-US" sz="1000" dirty="0" smtClean="0">
                <a:solidFill>
                  <a:schemeClr val="bg1"/>
                </a:solidFill>
              </a:rPr>
              <a:t>Algorithm from Vallado, D.A., “Fundamentals of </a:t>
            </a:r>
          </a:p>
          <a:p>
            <a:r>
              <a:rPr lang="en-US" sz="1000" dirty="0" smtClean="0">
                <a:solidFill>
                  <a:schemeClr val="bg1"/>
                </a:solidFill>
              </a:rPr>
              <a:t>Astrodynamics and Applications,” 3</a:t>
            </a:r>
            <a:r>
              <a:rPr lang="en-US" sz="1000" baseline="30000" dirty="0" smtClean="0">
                <a:solidFill>
                  <a:schemeClr val="bg1"/>
                </a:solidFill>
              </a:rPr>
              <a:t>rd</a:t>
            </a:r>
            <a:r>
              <a:rPr lang="en-US" sz="1000" dirty="0" smtClean="0">
                <a:solidFill>
                  <a:schemeClr val="bg1"/>
                </a:solidFill>
              </a:rPr>
              <a:t> ed., 2007, pp. 179.</a:t>
            </a:r>
            <a:endParaRPr lang="en-US" sz="1000" dirty="0">
              <a:solidFill>
                <a:schemeClr val="bg1"/>
              </a:solidFill>
            </a:endParaRPr>
          </a:p>
        </p:txBody>
      </p:sp>
    </p:spTree>
    <p:extLst>
      <p:ext uri="{BB962C8B-B14F-4D97-AF65-F5344CB8AC3E}">
        <p14:creationId xmlns:p14="http://schemas.microsoft.com/office/powerpoint/2010/main" val="224450170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457200" y="76200"/>
            <a:ext cx="8229600" cy="1143000"/>
          </a:xfrm>
        </p:spPr>
        <p:txBody>
          <a:bodyPr/>
          <a:lstStyle/>
          <a:p>
            <a:pPr eaLnBrk="1" hangingPunct="1"/>
            <a:r>
              <a:rPr lang="en-US" dirty="0">
                <a:latin typeface="Arial" charset="0"/>
                <a:ea typeface="ＭＳ Ｐゴシック" charset="0"/>
                <a:cs typeface="ＭＳ Ｐゴシック" charset="0"/>
              </a:rPr>
              <a:t>GEOID</a:t>
            </a:r>
          </a:p>
        </p:txBody>
      </p:sp>
      <p:sp>
        <p:nvSpPr>
          <p:cNvPr id="47108" name="Rectangle 3"/>
          <p:cNvSpPr>
            <a:spLocks noGrp="1" noChangeArrowheads="1"/>
          </p:cNvSpPr>
          <p:nvPr>
            <p:ph type="body" idx="1"/>
          </p:nvPr>
        </p:nvSpPr>
        <p:spPr>
          <a:xfrm>
            <a:off x="457200" y="1219200"/>
            <a:ext cx="8458200" cy="4648200"/>
          </a:xfrm>
        </p:spPr>
        <p:txBody>
          <a:bodyPr/>
          <a:lstStyle/>
          <a:p>
            <a:pPr eaLnBrk="1" hangingPunct="1">
              <a:lnSpc>
                <a:spcPct val="130000"/>
              </a:lnSpc>
            </a:pPr>
            <a:r>
              <a:rPr lang="en-US" dirty="0">
                <a:latin typeface="Arial" charset="0"/>
                <a:ea typeface="ＭＳ Ｐゴシック" charset="0"/>
                <a:cs typeface="ＭＳ Ｐゴシック" charset="0"/>
              </a:rPr>
              <a:t>The GEOID is a surface where gravity is </a:t>
            </a:r>
            <a:r>
              <a:rPr lang="en-US" dirty="0" smtClean="0">
                <a:latin typeface="Arial" charset="0"/>
                <a:ea typeface="ＭＳ Ｐゴシック" charset="0"/>
                <a:cs typeface="ＭＳ Ｐゴシック" charset="0"/>
              </a:rPr>
              <a:t>constant (aka Mean </a:t>
            </a:r>
            <a:r>
              <a:rPr lang="en-US" dirty="0">
                <a:latin typeface="Arial" charset="0"/>
                <a:ea typeface="ＭＳ Ｐゴシック" charset="0"/>
                <a:cs typeface="ＭＳ Ｐゴシック" charset="0"/>
              </a:rPr>
              <a:t>S</a:t>
            </a:r>
            <a:r>
              <a:rPr lang="en-US" dirty="0" smtClean="0">
                <a:latin typeface="Arial" charset="0"/>
                <a:ea typeface="ＭＳ Ｐゴシック" charset="0"/>
                <a:cs typeface="ＭＳ Ｐゴシック" charset="0"/>
              </a:rPr>
              <a:t>ea Level)</a:t>
            </a:r>
            <a:endParaRPr lang="en-US" dirty="0">
              <a:latin typeface="Arial" charset="0"/>
              <a:ea typeface="ＭＳ Ｐゴシック" charset="0"/>
              <a:cs typeface="ＭＳ Ｐゴシック" charset="0"/>
            </a:endParaRPr>
          </a:p>
          <a:p>
            <a:pPr eaLnBrk="1" hangingPunct="1">
              <a:lnSpc>
                <a:spcPct val="130000"/>
              </a:lnSpc>
            </a:pPr>
            <a:r>
              <a:rPr lang="en-US" dirty="0" smtClean="0">
                <a:latin typeface="Arial" charset="0"/>
                <a:ea typeface="ＭＳ Ｐゴシック" charset="0"/>
                <a:cs typeface="ＭＳ Ｐゴシック" charset="0"/>
              </a:rPr>
              <a:t>Examples:  WGS</a:t>
            </a:r>
            <a:r>
              <a:rPr lang="en-US" dirty="0">
                <a:latin typeface="Arial" charset="0"/>
                <a:ea typeface="ＭＳ Ｐゴシック" charset="0"/>
                <a:cs typeface="ＭＳ Ｐゴシック" charset="0"/>
              </a:rPr>
              <a:t>-</a:t>
            </a:r>
            <a:r>
              <a:rPr lang="en-US" dirty="0" smtClean="0">
                <a:latin typeface="Arial" charset="0"/>
                <a:ea typeface="ＭＳ Ｐゴシック" charset="0"/>
                <a:cs typeface="ＭＳ Ｐゴシック" charset="0"/>
              </a:rPr>
              <a:t>84 geoid, EGM-96 geoid (also wrt WGS-84 ellipsoid)</a:t>
            </a:r>
            <a:endParaRPr lang="en-US" dirty="0">
              <a:latin typeface="Arial" charset="0"/>
              <a:ea typeface="ＭＳ Ｐゴシック" charset="0"/>
              <a:cs typeface="ＭＳ Ｐゴシック" charset="0"/>
            </a:endParaRPr>
          </a:p>
          <a:p>
            <a:pPr eaLnBrk="1" hangingPunct="1">
              <a:lnSpc>
                <a:spcPct val="130000"/>
              </a:lnSpc>
            </a:pPr>
            <a:r>
              <a:rPr lang="en-US" dirty="0">
                <a:latin typeface="Arial" charset="0"/>
                <a:ea typeface="ＭＳ Ｐゴシック" charset="0"/>
                <a:cs typeface="ＭＳ Ｐゴシック" charset="0"/>
              </a:rPr>
              <a:t>Includes: ECEF Cartesian frame, ellipsoid of revolution, gravity and geoid, and constants:</a:t>
            </a:r>
          </a:p>
          <a:p>
            <a:pPr lvl="1" eaLnBrk="1" hangingPunct="1">
              <a:lnSpc>
                <a:spcPct val="130000"/>
              </a:lnSpc>
            </a:pPr>
            <a:r>
              <a:rPr lang="en-US" dirty="0" smtClean="0">
                <a:latin typeface="Arial" charset="0"/>
                <a:ea typeface="ＭＳ Ｐゴシック" charset="0"/>
              </a:rPr>
              <a:t>Semi-major </a:t>
            </a:r>
            <a:r>
              <a:rPr lang="en-US" dirty="0">
                <a:latin typeface="Arial" charset="0"/>
                <a:ea typeface="ＭＳ Ｐゴシック" charset="0"/>
              </a:rPr>
              <a:t>axis (a)</a:t>
            </a:r>
          </a:p>
          <a:p>
            <a:pPr lvl="1" eaLnBrk="1" hangingPunct="1">
              <a:lnSpc>
                <a:spcPct val="130000"/>
              </a:lnSpc>
            </a:pPr>
            <a:r>
              <a:rPr lang="en-US" dirty="0">
                <a:latin typeface="Arial" charset="0"/>
                <a:ea typeface="ＭＳ Ｐゴシック" charset="0"/>
              </a:rPr>
              <a:t>Reciprocal flattening (1/f)</a:t>
            </a:r>
          </a:p>
          <a:p>
            <a:pPr lvl="1" eaLnBrk="1" hangingPunct="1">
              <a:lnSpc>
                <a:spcPct val="130000"/>
              </a:lnSpc>
            </a:pPr>
            <a:r>
              <a:rPr lang="en-US" dirty="0">
                <a:latin typeface="Arial" charset="0"/>
                <a:ea typeface="ＭＳ Ｐゴシック" charset="0"/>
              </a:rPr>
              <a:t>Rotation rate </a:t>
            </a:r>
            <a:r>
              <a:rPr lang="en-US" dirty="0" smtClean="0">
                <a:latin typeface="Arial" charset="0"/>
                <a:ea typeface="ＭＳ Ｐゴシック" charset="0"/>
              </a:rPr>
              <a:t>(</a:t>
            </a:r>
            <a:r>
              <a:rPr lang="en-US" dirty="0" err="1" smtClean="0">
                <a:latin typeface="Arial" charset="0"/>
                <a:ea typeface="ＭＳ Ｐゴシック" charset="0"/>
              </a:rPr>
              <a:t>ω</a:t>
            </a:r>
            <a:r>
              <a:rPr lang="en-US" dirty="0" smtClean="0">
                <a:latin typeface="Arial" charset="0"/>
                <a:ea typeface="ＭＳ Ｐゴシック" charset="0"/>
              </a:rPr>
              <a:t>)</a:t>
            </a:r>
            <a:endParaRPr lang="en-US" dirty="0">
              <a:latin typeface="Arial" charset="0"/>
              <a:ea typeface="ＭＳ Ｐゴシック" charset="0"/>
            </a:endParaRPr>
          </a:p>
          <a:p>
            <a:pPr lvl="1" eaLnBrk="1" hangingPunct="1">
              <a:lnSpc>
                <a:spcPct val="130000"/>
              </a:lnSpc>
            </a:pPr>
            <a:r>
              <a:rPr lang="en-US" dirty="0">
                <a:latin typeface="Arial" charset="0"/>
                <a:ea typeface="ＭＳ Ｐゴシック" charset="0"/>
              </a:rPr>
              <a:t>Gravitational constant (GM, </a:t>
            </a:r>
            <a:r>
              <a:rPr lang="en-US" dirty="0" smtClean="0">
                <a:latin typeface="Symbol" charset="0"/>
                <a:ea typeface="ＭＳ Ｐゴシック" charset="0"/>
                <a:sym typeface="Symbol" charset="0"/>
              </a:rPr>
              <a:t>μ</a:t>
            </a:r>
            <a:r>
              <a:rPr lang="en-US" dirty="0" smtClean="0">
                <a:latin typeface="Arial" charset="0"/>
                <a:ea typeface="ＭＳ Ｐゴシック" charset="0"/>
              </a:rPr>
              <a:t>)</a:t>
            </a:r>
            <a:endParaRPr lang="en-US" dirty="0">
              <a:latin typeface="Arial" charset="0"/>
              <a:ea typeface="ＭＳ Ｐゴシック" charset="0"/>
            </a:endParaRPr>
          </a:p>
          <a:p>
            <a:pPr lvl="1" eaLnBrk="1" hangingPunct="1">
              <a:lnSpc>
                <a:spcPct val="130000"/>
              </a:lnSpc>
            </a:pPr>
            <a:r>
              <a:rPr lang="en-US" dirty="0">
                <a:latin typeface="Arial" charset="0"/>
                <a:ea typeface="ＭＳ Ｐゴシック" charset="0"/>
              </a:rPr>
              <a:t>Speed of </a:t>
            </a:r>
            <a:r>
              <a:rPr lang="en-US" dirty="0" smtClean="0">
                <a:latin typeface="Arial" charset="0"/>
                <a:ea typeface="ＭＳ Ｐゴシック" charset="0"/>
              </a:rPr>
              <a:t>light (c)</a:t>
            </a:r>
            <a:endParaRPr lang="en-US" dirty="0">
              <a:latin typeface="Arial" charset="0"/>
              <a:ea typeface="ＭＳ Ｐゴシック" charset="0"/>
            </a:endParaRPr>
          </a:p>
          <a:p>
            <a:pPr eaLnBrk="1" hangingPunct="1">
              <a:lnSpc>
                <a:spcPct val="130000"/>
              </a:lnSpc>
            </a:pPr>
            <a:r>
              <a:rPr lang="en-US" dirty="0">
                <a:latin typeface="Arial" charset="0"/>
                <a:ea typeface="ＭＳ Ｐゴシック" charset="0"/>
                <a:cs typeface="ＭＳ Ｐゴシック" charset="0"/>
              </a:rPr>
              <a:t>Geoid height varies from -104m to +75m, </a:t>
            </a:r>
            <a:r>
              <a:rPr lang="en-US" dirty="0" smtClean="0">
                <a:latin typeface="Arial" charset="0"/>
                <a:ea typeface="ＭＳ Ｐゴシック" charset="0"/>
                <a:cs typeface="ＭＳ Ｐゴシック" charset="0"/>
              </a:rPr>
              <a:t>RMS </a:t>
            </a:r>
            <a:r>
              <a:rPr lang="en-US" dirty="0">
                <a:latin typeface="Arial" charset="0"/>
                <a:ea typeface="ＭＳ Ｐゴシック" charset="0"/>
                <a:cs typeface="ＭＳ Ｐゴシック" charset="0"/>
              </a:rPr>
              <a:t>is 30m worldwide (represents how well the </a:t>
            </a:r>
            <a:r>
              <a:rPr lang="en-US" dirty="0" smtClean="0">
                <a:latin typeface="Arial" charset="0"/>
                <a:ea typeface="ＭＳ Ｐゴシック" charset="0"/>
                <a:cs typeface="ＭＳ Ｐゴシック" charset="0"/>
              </a:rPr>
              <a:t>reference ellipsoid fits the geoid) </a:t>
            </a:r>
            <a:endParaRPr lang="en-US" dirty="0">
              <a:latin typeface="Arial" charset="0"/>
              <a:ea typeface="ＭＳ Ｐゴシック" charset="0"/>
              <a:cs typeface="ＭＳ Ｐゴシック" charset="0"/>
            </a:endParaRP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34</a:t>
            </a:fld>
            <a:endParaRPr lang="en-US"/>
          </a:p>
        </p:txBody>
      </p:sp>
    </p:spTree>
    <p:extLst>
      <p:ext uri="{BB962C8B-B14F-4D97-AF65-F5344CB8AC3E}">
        <p14:creationId xmlns:p14="http://schemas.microsoft.com/office/powerpoint/2010/main" val="169790096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xfrm>
            <a:off x="457200" y="76200"/>
            <a:ext cx="8229600" cy="1143000"/>
          </a:xfrm>
        </p:spPr>
        <p:txBody>
          <a:bodyPr/>
          <a:lstStyle/>
          <a:p>
            <a:pPr eaLnBrk="1" hangingPunct="1"/>
            <a:r>
              <a:rPr lang="en-US" dirty="0">
                <a:latin typeface="Arial" charset="0"/>
                <a:ea typeface="ＭＳ Ｐゴシック" charset="0"/>
                <a:cs typeface="ＭＳ Ｐゴシック" charset="0"/>
              </a:rPr>
              <a:t>GEOID HEIGHTS</a:t>
            </a:r>
          </a:p>
        </p:txBody>
      </p:sp>
      <p:pic>
        <p:nvPicPr>
          <p:cNvPr id="49157"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5309" t="15722" r="2099" b="7571"/>
          <a:stretch/>
        </p:blipFill>
        <p:spPr bwMode="auto">
          <a:xfrm>
            <a:off x="762000" y="1391920"/>
            <a:ext cx="7556955" cy="363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35</a:t>
            </a:fld>
            <a:endParaRPr lang="en-US"/>
          </a:p>
        </p:txBody>
      </p:sp>
      <p:sp>
        <p:nvSpPr>
          <p:cNvPr id="2" name="TextBox 1"/>
          <p:cNvSpPr txBox="1"/>
          <p:nvPr/>
        </p:nvSpPr>
        <p:spPr>
          <a:xfrm>
            <a:off x="1981200" y="5334000"/>
            <a:ext cx="4983343" cy="369332"/>
          </a:xfrm>
          <a:prstGeom prst="rect">
            <a:avLst/>
          </a:prstGeom>
          <a:noFill/>
        </p:spPr>
        <p:txBody>
          <a:bodyPr wrap="none" rtlCol="0">
            <a:spAutoFit/>
          </a:bodyPr>
          <a:lstStyle/>
          <a:p>
            <a:r>
              <a:rPr lang="en-US" dirty="0" smtClean="0"/>
              <a:t>EGM96 geoid undulations </a:t>
            </a:r>
            <a:r>
              <a:rPr lang="en-US" dirty="0" err="1" smtClean="0"/>
              <a:t>wrt</a:t>
            </a:r>
            <a:r>
              <a:rPr lang="en-US" dirty="0" smtClean="0"/>
              <a:t> </a:t>
            </a:r>
            <a:r>
              <a:rPr lang="en-US" dirty="0" smtClean="0"/>
              <a:t>WGS84 </a:t>
            </a:r>
            <a:r>
              <a:rPr lang="en-US" dirty="0" smtClean="0"/>
              <a:t>ellipsoid</a:t>
            </a:r>
            <a:endParaRPr lang="en-US" dirty="0"/>
          </a:p>
        </p:txBody>
      </p:sp>
      <p:sp>
        <p:nvSpPr>
          <p:cNvPr id="5" name="TextBox 4"/>
          <p:cNvSpPr txBox="1"/>
          <p:nvPr/>
        </p:nvSpPr>
        <p:spPr>
          <a:xfrm>
            <a:off x="7673776" y="6019800"/>
            <a:ext cx="1470224" cy="261610"/>
          </a:xfrm>
          <a:prstGeom prst="rect">
            <a:avLst/>
          </a:prstGeom>
          <a:noFill/>
        </p:spPr>
        <p:txBody>
          <a:bodyPr wrap="none" rtlCol="0">
            <a:spAutoFit/>
          </a:bodyPr>
          <a:lstStyle/>
          <a:p>
            <a:r>
              <a:rPr lang="en-US" sz="1100" dirty="0" smtClean="0">
                <a:solidFill>
                  <a:srgbClr val="FFFFFF"/>
                </a:solidFill>
              </a:rPr>
              <a:t>Image from </a:t>
            </a:r>
            <a:r>
              <a:rPr lang="en-US" sz="1100" dirty="0" err="1" smtClean="0">
                <a:solidFill>
                  <a:srgbClr val="FFFFFF"/>
                </a:solidFill>
              </a:rPr>
              <a:t>esri.com</a:t>
            </a:r>
            <a:endParaRPr lang="en-US" sz="1100" dirty="0">
              <a:solidFill>
                <a:srgbClr val="FFFFFF"/>
              </a:solidFill>
            </a:endParaRPr>
          </a:p>
        </p:txBody>
      </p:sp>
    </p:spTree>
    <p:extLst>
      <p:ext uri="{BB962C8B-B14F-4D97-AF65-F5344CB8AC3E}">
        <p14:creationId xmlns:p14="http://schemas.microsoft.com/office/powerpoint/2010/main" val="353514861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xfrm>
            <a:off x="457200" y="76200"/>
            <a:ext cx="8229600" cy="1143000"/>
          </a:xfrm>
        </p:spPr>
        <p:txBody>
          <a:bodyPr/>
          <a:lstStyle/>
          <a:p>
            <a:pPr eaLnBrk="1" hangingPunct="1"/>
            <a:r>
              <a:rPr lang="en-US" dirty="0">
                <a:latin typeface="Arial" charset="0"/>
                <a:ea typeface="ＭＳ Ｐゴシック" charset="0"/>
                <a:cs typeface="ＭＳ Ｐゴシック" charset="0"/>
              </a:rPr>
              <a:t>http://</a:t>
            </a:r>
            <a:r>
              <a:rPr lang="en-US" dirty="0" err="1">
                <a:latin typeface="Arial" charset="0"/>
                <a:ea typeface="ＭＳ Ｐゴシック" charset="0"/>
                <a:cs typeface="ＭＳ Ｐゴシック" charset="0"/>
              </a:rPr>
              <a:t>sps.unavco.org</a:t>
            </a:r>
            <a:r>
              <a:rPr lang="en-US" dirty="0">
                <a:latin typeface="Arial" charset="0"/>
                <a:ea typeface="ＭＳ Ｐゴシック" charset="0"/>
                <a:cs typeface="ＭＳ Ｐゴシック" charset="0"/>
              </a:rPr>
              <a:t>/geoid/</a:t>
            </a:r>
          </a:p>
        </p:txBody>
      </p:sp>
      <p:sp>
        <p:nvSpPr>
          <p:cNvPr id="53252" name="Rectangle 3"/>
          <p:cNvSpPr>
            <a:spLocks noGrp="1" noChangeArrowheads="1"/>
          </p:cNvSpPr>
          <p:nvPr>
            <p:ph type="body" idx="1"/>
          </p:nvPr>
        </p:nvSpPr>
        <p:spPr>
          <a:xfrm>
            <a:off x="457200" y="1447801"/>
            <a:ext cx="8229600" cy="4419600"/>
          </a:xfrm>
        </p:spPr>
        <p:txBody>
          <a:bodyPr/>
          <a:lstStyle/>
          <a:p>
            <a:pPr eaLnBrk="1" hangingPunct="1"/>
            <a:r>
              <a:rPr lang="en-US" dirty="0">
                <a:latin typeface="Arial" charset="0"/>
                <a:ea typeface="ＭＳ Ｐゴシック" charset="0"/>
                <a:cs typeface="ＭＳ Ｐゴシック" charset="0"/>
              </a:rPr>
              <a:t>Your Input Coordinates and GPS Height: </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Latitude = 40° N = 40° 0' 0" N </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Longitude = 105° W = 105° 0' 0" W </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GPS ellipsoidal height = 0 (meters) </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Geoid height = -17.207 (meters) </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Orthometric height (height above mean sea level) = 17.207 (meters) </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(note: </a:t>
            </a:r>
            <a:r>
              <a:rPr lang="en-US" dirty="0" err="1">
                <a:latin typeface="Arial" charset="0"/>
                <a:ea typeface="ＭＳ Ｐゴシック" charset="0"/>
                <a:cs typeface="ＭＳ Ｐゴシック" charset="0"/>
              </a:rPr>
              <a:t>orthometric</a:t>
            </a:r>
            <a:r>
              <a:rPr lang="en-US" dirty="0">
                <a:latin typeface="Arial" charset="0"/>
                <a:ea typeface="ＭＳ Ｐゴシック" charset="0"/>
                <a:cs typeface="ＭＳ Ｐゴシック" charset="0"/>
              </a:rPr>
              <a:t> height = GPS ellipsoidal height - geoid height) </a:t>
            </a:r>
            <a:endParaRPr lang="en-US" dirty="0" smtClean="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endParaRPr lang="en-US" dirty="0" smtClean="0">
              <a:latin typeface="Arial" charset="0"/>
              <a:ea typeface="ＭＳ Ｐゴシック" charset="0"/>
              <a:cs typeface="ＭＳ Ｐゴシック" charset="0"/>
            </a:endParaRPr>
          </a:p>
          <a:p>
            <a:pPr eaLnBrk="1" hangingPunct="1"/>
            <a:endParaRPr lang="en-US" dirty="0" smtClean="0">
              <a:latin typeface="Arial" charset="0"/>
              <a:ea typeface="ＭＳ Ｐゴシック" charset="0"/>
              <a:cs typeface="ＭＳ Ｐゴシック" charset="0"/>
            </a:endParaRPr>
          </a:p>
          <a:p>
            <a:pPr eaLnBrk="1" hangingPunct="1"/>
            <a:r>
              <a:rPr lang="en-US" sz="1400" dirty="0" smtClean="0">
                <a:latin typeface="Arial" charset="0"/>
                <a:ea typeface="ＭＳ Ｐゴシック" charset="0"/>
                <a:cs typeface="ＭＳ Ｐゴシック" charset="0"/>
              </a:rPr>
              <a:t>Note: this program uses the EGM96 geoid.  The EGM96 geoid is wrt the WGS84 ellipsoid.</a:t>
            </a:r>
          </a:p>
          <a:p>
            <a:pPr eaLnBrk="1" hangingPunct="1"/>
            <a:r>
              <a:rPr lang="en-US" sz="1400" dirty="0" smtClean="0">
                <a:latin typeface="Arial" charset="0"/>
                <a:ea typeface="ＭＳ Ｐゴシック" charset="0"/>
                <a:cs typeface="ＭＳ Ｐゴシック" charset="0"/>
              </a:rPr>
              <a:t>The EGM96 geoid is more accurate than the WGS84 geoid.</a:t>
            </a:r>
            <a:endParaRPr lang="en-US" sz="1400" dirty="0">
              <a:latin typeface="Arial" charset="0"/>
              <a:ea typeface="ＭＳ Ｐゴシック" charset="0"/>
              <a:cs typeface="ＭＳ Ｐゴシック" charset="0"/>
            </a:endParaRPr>
          </a:p>
        </p:txBody>
      </p:sp>
      <p:sp>
        <p:nvSpPr>
          <p:cNvPr id="4" name="Footer Placeholder 3"/>
          <p:cNvSpPr>
            <a:spLocks noGrp="1"/>
          </p:cNvSpPr>
          <p:nvPr>
            <p:ph type="ftr" sz="quarter" idx="11"/>
          </p:nvPr>
        </p:nvSpPr>
        <p:spPr/>
        <p:txBody>
          <a:bodyPr/>
          <a:lstStyle/>
          <a:p>
            <a:r>
              <a:rPr lang="en-US" smtClean="0"/>
              <a:t>ASEN 5090 Axelrad and Larson</a:t>
            </a:r>
            <a:endParaRPr lang="en-US"/>
          </a:p>
        </p:txBody>
      </p:sp>
      <p:sp>
        <p:nvSpPr>
          <p:cNvPr id="5" name="Slide Number Placeholder 4"/>
          <p:cNvSpPr>
            <a:spLocks noGrp="1"/>
          </p:cNvSpPr>
          <p:nvPr>
            <p:ph type="sldNum" sz="quarter" idx="12"/>
          </p:nvPr>
        </p:nvSpPr>
        <p:spPr/>
        <p:txBody>
          <a:bodyPr/>
          <a:lstStyle/>
          <a:p>
            <a:fld id="{9E3EFB43-BEAF-4970-A06C-24B01B76FA99}" type="slidenum">
              <a:rPr lang="en-US" smtClean="0"/>
              <a:pPr/>
              <a:t>36</a:t>
            </a:fld>
            <a:endParaRPr lang="en-US"/>
          </a:p>
        </p:txBody>
      </p:sp>
    </p:spTree>
    <p:extLst>
      <p:ext uri="{BB962C8B-B14F-4D97-AF65-F5344CB8AC3E}">
        <p14:creationId xmlns:p14="http://schemas.microsoft.com/office/powerpoint/2010/main" val="161997071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609600" y="1828800"/>
            <a:ext cx="7924800" cy="1600200"/>
          </a:xfrm>
          <a:prstGeom prst="roundRect">
            <a:avLst>
              <a:gd name="adj" fmla="val 12857"/>
            </a:avLst>
          </a:prstGeom>
          <a:solidFill>
            <a:schemeClr val="bg2">
              <a:lumMod val="75000"/>
            </a:schemeClr>
          </a:solidFill>
          <a:ln>
            <a:solidFill>
              <a:schemeClr val="bg2">
                <a:lumMod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51" name="Rectangle 2"/>
          <p:cNvSpPr>
            <a:spLocks noGrp="1" noChangeArrowheads="1"/>
          </p:cNvSpPr>
          <p:nvPr>
            <p:ph type="title"/>
          </p:nvPr>
        </p:nvSpPr>
        <p:spPr>
          <a:xfrm>
            <a:off x="457200" y="1828800"/>
            <a:ext cx="8229600" cy="1600200"/>
          </a:xfrm>
        </p:spPr>
        <p:txBody>
          <a:bodyPr>
            <a:noAutofit/>
          </a:bodyPr>
          <a:lstStyle/>
          <a:p>
            <a:pPr algn="ctr" eaLnBrk="1" hangingPunct="1"/>
            <a:r>
              <a:rPr lang="en-US" dirty="0" smtClean="0">
                <a:latin typeface="Arial" charset="0"/>
                <a:ea typeface="ＭＳ Ｐゴシック" charset="0"/>
                <a:cs typeface="ＭＳ Ｐゴシック" charset="0"/>
              </a:rPr>
              <a:t>EAST-NORTH-UP (ENU)</a:t>
            </a:r>
            <a:endParaRPr lang="en-US" dirty="0">
              <a:latin typeface="Arial" charset="0"/>
              <a:ea typeface="ＭＳ Ｐゴシック" charset="0"/>
              <a:cs typeface="ＭＳ Ｐゴシック" charset="0"/>
            </a:endParaRP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37</a:t>
            </a:fld>
            <a:endParaRPr lang="en-US"/>
          </a:p>
        </p:txBody>
      </p:sp>
    </p:spTree>
    <p:extLst>
      <p:ext uri="{BB962C8B-B14F-4D97-AF65-F5344CB8AC3E}">
        <p14:creationId xmlns:p14="http://schemas.microsoft.com/office/powerpoint/2010/main" val="11664980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a:xfrm>
            <a:off x="457200" y="76200"/>
            <a:ext cx="8229600" cy="1143000"/>
          </a:xfrm>
        </p:spPr>
        <p:txBody>
          <a:bodyPr/>
          <a:lstStyle/>
          <a:p>
            <a:pPr eaLnBrk="1" hangingPunct="1"/>
            <a:r>
              <a:rPr lang="en-US" dirty="0" smtClean="0">
                <a:latin typeface="Arial" charset="0"/>
                <a:ea typeface="ＭＳ Ｐゴシック" charset="0"/>
                <a:cs typeface="ＭＳ Ｐゴシック" charset="0"/>
              </a:rPr>
              <a:t>What is ENU?</a:t>
            </a:r>
            <a:endParaRPr lang="en-US" dirty="0">
              <a:latin typeface="Arial" charset="0"/>
              <a:ea typeface="ＭＳ Ｐゴシック" charset="0"/>
              <a:cs typeface="ＭＳ Ｐゴシック" charset="0"/>
            </a:endParaRP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38</a:t>
            </a:fld>
            <a:endParaRPr lang="en-US"/>
          </a:p>
        </p:txBody>
      </p:sp>
      <p:sp>
        <p:nvSpPr>
          <p:cNvPr id="5" name="TextBox 4"/>
          <p:cNvSpPr txBox="1"/>
          <p:nvPr/>
        </p:nvSpPr>
        <p:spPr>
          <a:xfrm>
            <a:off x="990600" y="1230868"/>
            <a:ext cx="6517640" cy="369332"/>
          </a:xfrm>
          <a:prstGeom prst="rect">
            <a:avLst/>
          </a:prstGeom>
          <a:noFill/>
        </p:spPr>
        <p:txBody>
          <a:bodyPr wrap="square" rtlCol="0">
            <a:spAutoFit/>
          </a:bodyPr>
          <a:lstStyle/>
          <a:p>
            <a:pPr marL="285750" indent="-285750">
              <a:buFont typeface="Arial"/>
              <a:buChar char="•"/>
            </a:pPr>
            <a:r>
              <a:rPr lang="en-US" dirty="0" smtClean="0"/>
              <a:t>Local Topocentric Coordinate System</a:t>
            </a:r>
            <a:endParaRPr lang="en-US" dirty="0"/>
          </a:p>
        </p:txBody>
      </p:sp>
      <p:cxnSp>
        <p:nvCxnSpPr>
          <p:cNvPr id="7" name="Straight Arrow Connector 6"/>
          <p:cNvCxnSpPr/>
          <p:nvPr/>
        </p:nvCxnSpPr>
        <p:spPr>
          <a:xfrm flipH="1" flipV="1">
            <a:off x="3200400" y="3200400"/>
            <a:ext cx="1066800" cy="91440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267200" y="3505200"/>
            <a:ext cx="1371600" cy="60960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267200" y="2514600"/>
            <a:ext cx="0" cy="160020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667000" y="2743200"/>
            <a:ext cx="749123" cy="369332"/>
          </a:xfrm>
          <a:prstGeom prst="rect">
            <a:avLst/>
          </a:prstGeom>
          <a:noFill/>
        </p:spPr>
        <p:txBody>
          <a:bodyPr wrap="none" rtlCol="0">
            <a:spAutoFit/>
          </a:bodyPr>
          <a:lstStyle/>
          <a:p>
            <a:r>
              <a:rPr lang="en-US" dirty="0" smtClean="0"/>
              <a:t>North</a:t>
            </a:r>
            <a:endParaRPr lang="en-US" dirty="0"/>
          </a:p>
        </p:txBody>
      </p:sp>
      <p:sp>
        <p:nvSpPr>
          <p:cNvPr id="16" name="TextBox 15"/>
          <p:cNvSpPr txBox="1"/>
          <p:nvPr/>
        </p:nvSpPr>
        <p:spPr>
          <a:xfrm>
            <a:off x="5486400" y="3048000"/>
            <a:ext cx="646556" cy="369332"/>
          </a:xfrm>
          <a:prstGeom prst="rect">
            <a:avLst/>
          </a:prstGeom>
          <a:noFill/>
        </p:spPr>
        <p:txBody>
          <a:bodyPr wrap="none" rtlCol="0">
            <a:spAutoFit/>
          </a:bodyPr>
          <a:lstStyle/>
          <a:p>
            <a:r>
              <a:rPr lang="en-US" dirty="0" smtClean="0"/>
              <a:t>East</a:t>
            </a:r>
            <a:endParaRPr lang="en-US" dirty="0"/>
          </a:p>
        </p:txBody>
      </p:sp>
      <p:sp>
        <p:nvSpPr>
          <p:cNvPr id="17" name="TextBox 16"/>
          <p:cNvSpPr txBox="1"/>
          <p:nvPr/>
        </p:nvSpPr>
        <p:spPr>
          <a:xfrm>
            <a:off x="4343400" y="2209800"/>
            <a:ext cx="479744" cy="369332"/>
          </a:xfrm>
          <a:prstGeom prst="rect">
            <a:avLst/>
          </a:prstGeom>
          <a:noFill/>
        </p:spPr>
        <p:txBody>
          <a:bodyPr wrap="none" rtlCol="0">
            <a:spAutoFit/>
          </a:bodyPr>
          <a:lstStyle/>
          <a:p>
            <a:r>
              <a:rPr lang="en-US" dirty="0" smtClean="0"/>
              <a:t>Up</a:t>
            </a:r>
            <a:endParaRPr lang="en-US" dirty="0"/>
          </a:p>
        </p:txBody>
      </p:sp>
      <p:sp>
        <p:nvSpPr>
          <p:cNvPr id="18" name="TextBox 17"/>
          <p:cNvSpPr txBox="1"/>
          <p:nvPr/>
        </p:nvSpPr>
        <p:spPr>
          <a:xfrm>
            <a:off x="990600" y="4724400"/>
            <a:ext cx="6629400" cy="923330"/>
          </a:xfrm>
          <a:prstGeom prst="rect">
            <a:avLst/>
          </a:prstGeom>
          <a:noFill/>
        </p:spPr>
        <p:txBody>
          <a:bodyPr wrap="square" rtlCol="0">
            <a:spAutoFit/>
          </a:bodyPr>
          <a:lstStyle/>
          <a:p>
            <a:pPr marL="285750" indent="-285750">
              <a:buFont typeface="Arial"/>
              <a:buChar char="•"/>
            </a:pPr>
            <a:r>
              <a:rPr lang="en-US" dirty="0" smtClean="0"/>
              <a:t>North-East plane is perpendicular to geodetic latitude</a:t>
            </a:r>
          </a:p>
          <a:p>
            <a:pPr marL="742950" lvl="1" indent="-285750">
              <a:buFont typeface="Arial"/>
              <a:buChar char="•"/>
            </a:pPr>
            <a:r>
              <a:rPr lang="en-US" dirty="0" smtClean="0"/>
              <a:t>i.e. plane that is tangential to the surface of the Earth at that point</a:t>
            </a:r>
            <a:endParaRPr lang="en-US" dirty="0"/>
          </a:p>
        </p:txBody>
      </p:sp>
    </p:spTree>
    <p:extLst>
      <p:ext uri="{BB962C8B-B14F-4D97-AF65-F5344CB8AC3E}">
        <p14:creationId xmlns:p14="http://schemas.microsoft.com/office/powerpoint/2010/main" val="19229459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a:xfrm>
            <a:off x="457200" y="76200"/>
            <a:ext cx="8229600" cy="1143000"/>
          </a:xfrm>
        </p:spPr>
        <p:txBody>
          <a:bodyPr/>
          <a:lstStyle/>
          <a:p>
            <a:pPr eaLnBrk="1" hangingPunct="1"/>
            <a:r>
              <a:rPr lang="en-US" dirty="0">
                <a:latin typeface="Arial" charset="0"/>
                <a:ea typeface="ＭＳ Ｐゴシック" charset="0"/>
                <a:cs typeface="ＭＳ Ｐゴシック" charset="0"/>
              </a:rPr>
              <a:t>Rotation from ECEF to ENU (approximate)</a:t>
            </a:r>
          </a:p>
        </p:txBody>
      </p:sp>
      <p:sp>
        <p:nvSpPr>
          <p:cNvPr id="55301" name="Rectangle 3"/>
          <p:cNvSpPr>
            <a:spLocks noGrp="1" noChangeArrowheads="1"/>
          </p:cNvSpPr>
          <p:nvPr>
            <p:ph type="body" idx="1"/>
          </p:nvPr>
        </p:nvSpPr>
        <p:spPr>
          <a:xfrm>
            <a:off x="457200" y="1143000"/>
            <a:ext cx="8229600" cy="4987925"/>
          </a:xfrm>
        </p:spPr>
        <p:txBody>
          <a:bodyPr/>
          <a:lstStyle/>
          <a:p>
            <a:pPr eaLnBrk="1" hangingPunct="1"/>
            <a:r>
              <a:rPr lang="en-US" dirty="0">
                <a:latin typeface="Arial" charset="0"/>
                <a:ea typeface="ＭＳ Ｐゴシック" charset="0"/>
                <a:cs typeface="ＭＳ Ｐゴシック" charset="0"/>
              </a:rPr>
              <a:t>First R</a:t>
            </a:r>
            <a:r>
              <a:rPr lang="en-US" baseline="-25000" dirty="0">
                <a:latin typeface="Arial" charset="0"/>
                <a:ea typeface="ＭＳ Ｐゴシック" charset="0"/>
                <a:cs typeface="ＭＳ Ｐゴシック" charset="0"/>
              </a:rPr>
              <a:t>3</a:t>
            </a:r>
            <a:r>
              <a:rPr lang="en-US" dirty="0">
                <a:latin typeface="Arial" charset="0"/>
                <a:ea typeface="ＭＳ Ｐゴシック" charset="0"/>
                <a:cs typeface="ＭＳ Ｐゴシック" charset="0"/>
              </a:rPr>
              <a:t>(</a:t>
            </a:r>
            <a:r>
              <a:rPr lang="en-US" dirty="0">
                <a:latin typeface="Symbol" charset="0"/>
                <a:ea typeface="ＭＳ Ｐゴシック" charset="0"/>
                <a:cs typeface="ＭＳ Ｐゴシック" charset="0"/>
              </a:rPr>
              <a:t>l+90</a:t>
            </a:r>
            <a:r>
              <a:rPr lang="en-US" baseline="30000" dirty="0">
                <a:latin typeface="Symbol" charset="0"/>
                <a:ea typeface="ＭＳ Ｐゴシック" charset="0"/>
                <a:cs typeface="ＭＳ Ｐゴシック" charset="0"/>
              </a:rPr>
              <a:t>o</a:t>
            </a:r>
            <a:r>
              <a:rPr lang="en-US" dirty="0">
                <a:latin typeface="Arial" charset="0"/>
                <a:ea typeface="ＭＳ Ｐゴシック" charset="0"/>
                <a:cs typeface="ＭＳ Ｐゴシック" charset="0"/>
              </a:rPr>
              <a:t>) then R</a:t>
            </a:r>
            <a:r>
              <a:rPr lang="en-US" baseline="-25000" dirty="0">
                <a:latin typeface="Arial" charset="0"/>
                <a:ea typeface="ＭＳ Ｐゴシック" charset="0"/>
                <a:cs typeface="ＭＳ Ｐゴシック" charset="0"/>
              </a:rPr>
              <a:t>1</a:t>
            </a:r>
            <a:r>
              <a:rPr lang="en-US" dirty="0">
                <a:latin typeface="Arial" charset="0"/>
                <a:ea typeface="ＭＳ Ｐゴシック" charset="0"/>
                <a:cs typeface="ＭＳ Ｐゴシック" charset="0"/>
              </a:rPr>
              <a:t>(</a:t>
            </a:r>
            <a:r>
              <a:rPr lang="en-US" dirty="0">
                <a:latin typeface="Symbol" charset="0"/>
                <a:ea typeface="ＭＳ Ｐゴシック" charset="0"/>
                <a:cs typeface="ＭＳ Ｐゴシック" charset="0"/>
              </a:rPr>
              <a:t>90</a:t>
            </a:r>
            <a:r>
              <a:rPr lang="en-US" baseline="30000" dirty="0">
                <a:latin typeface="Symbol" charset="0"/>
                <a:ea typeface="ＭＳ Ｐゴシック" charset="0"/>
                <a:cs typeface="ＭＳ Ｐゴシック" charset="0"/>
              </a:rPr>
              <a:t>o </a:t>
            </a:r>
            <a:r>
              <a:rPr lang="en-US" dirty="0">
                <a:latin typeface="Symbol" charset="0"/>
                <a:ea typeface="ＭＳ Ｐゴシック" charset="0"/>
                <a:cs typeface="ＭＳ Ｐゴシック" charset="0"/>
              </a:rPr>
              <a:t>–</a:t>
            </a:r>
            <a:r>
              <a:rPr lang="en-US" baseline="30000" dirty="0">
                <a:latin typeface="Symbol" charset="0"/>
                <a:ea typeface="ＭＳ Ｐゴシック" charset="0"/>
                <a:cs typeface="ＭＳ Ｐゴシック" charset="0"/>
              </a:rPr>
              <a:t> </a:t>
            </a:r>
            <a:r>
              <a:rPr lang="en-US" dirty="0">
                <a:latin typeface="Symbol" charset="0"/>
                <a:ea typeface="ＭＳ Ｐゴシック" charset="0"/>
                <a:cs typeface="ＭＳ Ｐゴシック" charset="0"/>
              </a:rPr>
              <a:t>f</a:t>
            </a:r>
            <a:r>
              <a:rPr lang="en-US" dirty="0">
                <a:latin typeface="Arial" charset="0"/>
                <a:ea typeface="ＭＳ Ｐゴシック" charset="0"/>
                <a:cs typeface="ＭＳ Ｐゴシック" charset="0"/>
              </a:rPr>
              <a:t>)</a:t>
            </a:r>
          </a:p>
        </p:txBody>
      </p:sp>
      <p:graphicFrame>
        <p:nvGraphicFramePr>
          <p:cNvPr id="55298" name="Object 2"/>
          <p:cNvGraphicFramePr>
            <a:graphicFrameLocks noChangeAspect="1"/>
          </p:cNvGraphicFramePr>
          <p:nvPr/>
        </p:nvGraphicFramePr>
        <p:xfrm>
          <a:off x="76200" y="1752600"/>
          <a:ext cx="8977313" cy="4279900"/>
        </p:xfrm>
        <a:graphic>
          <a:graphicData uri="http://schemas.openxmlformats.org/presentationml/2006/ole">
            <mc:AlternateContent xmlns:mc="http://schemas.openxmlformats.org/markup-compatibility/2006">
              <mc:Choice xmlns:v="urn:schemas-microsoft-com:vml" Requires="v">
                <p:oleObj spid="_x0000_s117839" name="Equation" r:id="rId3" imgW="5219700" imgH="2489200" progId="Equation.3">
                  <p:embed/>
                </p:oleObj>
              </mc:Choice>
              <mc:Fallback>
                <p:oleObj name="Equation" r:id="rId3" imgW="5219700" imgH="2489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752600"/>
                        <a:ext cx="8977313" cy="427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39</a:t>
            </a:fld>
            <a:endParaRPr lang="en-US"/>
          </a:p>
        </p:txBody>
      </p:sp>
    </p:spTree>
    <p:extLst>
      <p:ext uri="{BB962C8B-B14F-4D97-AF65-F5344CB8AC3E}">
        <p14:creationId xmlns:p14="http://schemas.microsoft.com/office/powerpoint/2010/main" val="15554130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a:xfrm>
            <a:off x="457200" y="76200"/>
            <a:ext cx="8229600" cy="1143000"/>
          </a:xfrm>
        </p:spPr>
        <p:txBody>
          <a:bodyPr/>
          <a:lstStyle/>
          <a:p>
            <a:pPr eaLnBrk="1" hangingPunct="1"/>
            <a:r>
              <a:rPr lang="en-US" dirty="0">
                <a:latin typeface="Arial" charset="0"/>
                <a:ea typeface="ＭＳ Ｐゴシック" charset="0"/>
                <a:cs typeface="ＭＳ Ｐゴシック" charset="0"/>
              </a:rPr>
              <a:t>COORDINATE FRAMES</a:t>
            </a:r>
          </a:p>
        </p:txBody>
      </p:sp>
      <p:sp>
        <p:nvSpPr>
          <p:cNvPr id="20485" name="Rectangle 3"/>
          <p:cNvSpPr>
            <a:spLocks noGrp="1" noChangeArrowheads="1"/>
          </p:cNvSpPr>
          <p:nvPr>
            <p:ph type="body" idx="1"/>
          </p:nvPr>
        </p:nvSpPr>
        <p:spPr>
          <a:xfrm>
            <a:off x="457200" y="1143001"/>
            <a:ext cx="8229600" cy="4724400"/>
          </a:xfrm>
        </p:spPr>
        <p:txBody>
          <a:bodyPr/>
          <a:lstStyle/>
          <a:p>
            <a:pPr eaLnBrk="1" hangingPunct="1"/>
            <a:r>
              <a:rPr lang="en-US" dirty="0" smtClean="0">
                <a:latin typeface="Arial" charset="0"/>
                <a:ea typeface="ＭＳ Ｐゴシック" charset="0"/>
                <a:cs typeface="ＭＳ Ｐゴシック" charset="0"/>
              </a:rPr>
              <a:t>What defines a coordinate frame?</a:t>
            </a: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4</a:t>
            </a:fld>
            <a:endParaRPr lang="en-US"/>
          </a:p>
        </p:txBody>
      </p:sp>
    </p:spTree>
    <p:extLst>
      <p:ext uri="{BB962C8B-B14F-4D97-AF65-F5344CB8AC3E}">
        <p14:creationId xmlns:p14="http://schemas.microsoft.com/office/powerpoint/2010/main" val="10743087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a:xfrm>
            <a:off x="457200" y="76200"/>
            <a:ext cx="8229600" cy="1143000"/>
          </a:xfrm>
        </p:spPr>
        <p:txBody>
          <a:bodyPr/>
          <a:lstStyle/>
          <a:p>
            <a:pPr eaLnBrk="1" hangingPunct="1"/>
            <a:r>
              <a:rPr lang="en-US" dirty="0" smtClean="0">
                <a:latin typeface="Arial" charset="0"/>
                <a:ea typeface="ＭＳ Ｐゴシック" charset="0"/>
                <a:cs typeface="ＭＳ Ｐゴシック" charset="0"/>
              </a:rPr>
              <a:t>Or</a:t>
            </a:r>
            <a:endParaRPr lang="en-US" dirty="0">
              <a:latin typeface="Arial" charset="0"/>
              <a:ea typeface="ＭＳ Ｐゴシック" charset="0"/>
              <a:cs typeface="ＭＳ Ｐゴシック" charset="0"/>
            </a:endParaRPr>
          </a:p>
        </p:txBody>
      </p:sp>
      <p:graphicFrame>
        <p:nvGraphicFramePr>
          <p:cNvPr id="55298" name="Object 2"/>
          <p:cNvGraphicFramePr>
            <a:graphicFrameLocks noChangeAspect="1"/>
          </p:cNvGraphicFramePr>
          <p:nvPr>
            <p:extLst>
              <p:ext uri="{D42A27DB-BD31-4B8C-83A1-F6EECF244321}">
                <p14:modId xmlns:p14="http://schemas.microsoft.com/office/powerpoint/2010/main" val="2998709628"/>
              </p:ext>
            </p:extLst>
          </p:nvPr>
        </p:nvGraphicFramePr>
        <p:xfrm>
          <a:off x="1524000" y="2057400"/>
          <a:ext cx="6271392" cy="2195512"/>
        </p:xfrm>
        <a:graphic>
          <a:graphicData uri="http://schemas.openxmlformats.org/presentationml/2006/ole">
            <mc:AlternateContent xmlns:mc="http://schemas.openxmlformats.org/markup-compatibility/2006">
              <mc:Choice xmlns:v="urn:schemas-microsoft-com:vml" Requires="v">
                <p:oleObj spid="_x0000_s1061" name="Equation" r:id="rId3" imgW="2755900" imgH="965200" progId="Equation.3">
                  <p:embed/>
                </p:oleObj>
              </mc:Choice>
              <mc:Fallback>
                <p:oleObj name="Equation" r:id="rId3" imgW="2755900" imgH="965200" progId="Equation.3">
                  <p:embed/>
                  <p:pic>
                    <p:nvPicPr>
                      <p:cNvPr id="0" name=""/>
                      <p:cNvPicPr>
                        <a:picLocks noChangeAspect="1" noChangeArrowheads="1"/>
                      </p:cNvPicPr>
                      <p:nvPr/>
                    </p:nvPicPr>
                    <p:blipFill>
                      <a:blip r:embed="rId4"/>
                      <a:srcRect/>
                      <a:stretch>
                        <a:fillRect/>
                      </a:stretch>
                    </p:blipFill>
                    <p:spPr bwMode="auto">
                      <a:xfrm>
                        <a:off x="1524000" y="2057400"/>
                        <a:ext cx="6271392" cy="2195512"/>
                      </a:xfrm>
                      <a:prstGeom prst="rect">
                        <a:avLst/>
                      </a:prstGeom>
                      <a:noFill/>
                      <a:ln>
                        <a:noFill/>
                      </a:ln>
                      <a:effectLst/>
                      <a:extLst/>
                    </p:spPr>
                  </p:pic>
                </p:oleObj>
              </mc:Fallback>
            </mc:AlternateContent>
          </a:graphicData>
        </a:graphic>
      </p:graphicFrame>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40</a:t>
            </a:fld>
            <a:endParaRPr lang="en-US"/>
          </a:p>
        </p:txBody>
      </p:sp>
    </p:spTree>
    <p:extLst>
      <p:ext uri="{BB962C8B-B14F-4D97-AF65-F5344CB8AC3E}">
        <p14:creationId xmlns:p14="http://schemas.microsoft.com/office/powerpoint/2010/main" val="256350528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a:xfrm>
            <a:off x="457200" y="76200"/>
            <a:ext cx="8229600" cy="1143000"/>
          </a:xfrm>
        </p:spPr>
        <p:txBody>
          <a:bodyPr/>
          <a:lstStyle/>
          <a:p>
            <a:pPr eaLnBrk="1" hangingPunct="1"/>
            <a:r>
              <a:rPr lang="en-US" dirty="0" smtClean="0">
                <a:latin typeface="Arial" charset="0"/>
                <a:ea typeface="ＭＳ Ｐゴシック" charset="0"/>
                <a:cs typeface="ＭＳ Ｐゴシック" charset="0"/>
              </a:rPr>
              <a:t>Do I need to know this? Why?</a:t>
            </a:r>
            <a:endParaRPr lang="en-US" dirty="0">
              <a:latin typeface="Arial" charset="0"/>
              <a:ea typeface="ＭＳ Ｐゴシック" charset="0"/>
              <a:cs typeface="ＭＳ Ｐゴシック" charset="0"/>
            </a:endParaRP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41</a:t>
            </a:fld>
            <a:endParaRPr lang="en-US"/>
          </a:p>
        </p:txBody>
      </p:sp>
    </p:spTree>
    <p:extLst>
      <p:ext uri="{BB962C8B-B14F-4D97-AF65-F5344CB8AC3E}">
        <p14:creationId xmlns:p14="http://schemas.microsoft.com/office/powerpoint/2010/main" val="350121215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a:xfrm>
            <a:off x="457200" y="76200"/>
            <a:ext cx="8229600" cy="1143000"/>
          </a:xfrm>
        </p:spPr>
        <p:txBody>
          <a:bodyPr/>
          <a:lstStyle/>
          <a:p>
            <a:pPr eaLnBrk="1" hangingPunct="1"/>
            <a:r>
              <a:rPr lang="en-US" dirty="0" smtClean="0">
                <a:latin typeface="Arial" charset="0"/>
                <a:ea typeface="ＭＳ Ｐゴシック" charset="0"/>
                <a:cs typeface="ＭＳ Ｐゴシック" charset="0"/>
              </a:rPr>
              <a:t>How will I use it?</a:t>
            </a:r>
            <a:endParaRPr lang="en-US" dirty="0">
              <a:latin typeface="Arial" charset="0"/>
              <a:ea typeface="ＭＳ Ｐゴシック" charset="0"/>
              <a:cs typeface="ＭＳ Ｐゴシック" charset="0"/>
            </a:endParaRPr>
          </a:p>
        </p:txBody>
      </p:sp>
      <p:graphicFrame>
        <p:nvGraphicFramePr>
          <p:cNvPr id="55298" name="Object 2"/>
          <p:cNvGraphicFramePr>
            <a:graphicFrameLocks noChangeAspect="1"/>
          </p:cNvGraphicFramePr>
          <p:nvPr>
            <p:extLst>
              <p:ext uri="{D42A27DB-BD31-4B8C-83A1-F6EECF244321}">
                <p14:modId xmlns:p14="http://schemas.microsoft.com/office/powerpoint/2010/main" val="1530647866"/>
              </p:ext>
            </p:extLst>
          </p:nvPr>
        </p:nvGraphicFramePr>
        <p:xfrm>
          <a:off x="2514600" y="457200"/>
          <a:ext cx="6271392" cy="2195512"/>
        </p:xfrm>
        <a:graphic>
          <a:graphicData uri="http://schemas.openxmlformats.org/presentationml/2006/ole">
            <mc:AlternateContent xmlns:mc="http://schemas.openxmlformats.org/markup-compatibility/2006">
              <mc:Choice xmlns:v="urn:schemas-microsoft-com:vml" Requires="v">
                <p:oleObj spid="_x0000_s119837" name="Equation" r:id="rId3" imgW="2755900" imgH="965200" progId="Equation.3">
                  <p:embed/>
                </p:oleObj>
              </mc:Choice>
              <mc:Fallback>
                <p:oleObj name="Equation" r:id="rId3" imgW="2755900" imgH="965200" progId="Equation.3">
                  <p:embed/>
                  <p:pic>
                    <p:nvPicPr>
                      <p:cNvPr id="0" name=""/>
                      <p:cNvPicPr>
                        <a:picLocks noChangeAspect="1" noChangeArrowheads="1"/>
                      </p:cNvPicPr>
                      <p:nvPr/>
                    </p:nvPicPr>
                    <p:blipFill>
                      <a:blip r:embed="rId4"/>
                      <a:srcRect/>
                      <a:stretch>
                        <a:fillRect/>
                      </a:stretch>
                    </p:blipFill>
                    <p:spPr bwMode="auto">
                      <a:xfrm>
                        <a:off x="2514600" y="457200"/>
                        <a:ext cx="6271392" cy="2195512"/>
                      </a:xfrm>
                      <a:prstGeom prst="rect">
                        <a:avLst/>
                      </a:prstGeom>
                      <a:noFill/>
                      <a:ln>
                        <a:noFill/>
                      </a:ln>
                      <a:effectLst/>
                      <a:extLst/>
                    </p:spPr>
                  </p:pic>
                </p:oleObj>
              </mc:Fallback>
            </mc:AlternateContent>
          </a:graphicData>
        </a:graphic>
      </p:graphicFrame>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42</a:t>
            </a:fld>
            <a:endParaRPr lang="en-US"/>
          </a:p>
        </p:txBody>
      </p:sp>
    </p:spTree>
    <p:extLst>
      <p:ext uri="{BB962C8B-B14F-4D97-AF65-F5344CB8AC3E}">
        <p14:creationId xmlns:p14="http://schemas.microsoft.com/office/powerpoint/2010/main" val="178218967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ASEN 5090 Axelrad and Larson</a:t>
            </a:r>
            <a:endParaRPr lang="en-US"/>
          </a:p>
        </p:txBody>
      </p:sp>
      <p:sp>
        <p:nvSpPr>
          <p:cNvPr id="5" name="Slide Number Placeholder 4"/>
          <p:cNvSpPr>
            <a:spLocks noGrp="1"/>
          </p:cNvSpPr>
          <p:nvPr>
            <p:ph type="sldNum" sz="quarter" idx="12"/>
          </p:nvPr>
        </p:nvSpPr>
        <p:spPr/>
        <p:txBody>
          <a:bodyPr/>
          <a:lstStyle/>
          <a:p>
            <a:fld id="{9E3EFB43-BEAF-4970-A06C-24B01B76FA99}" type="slidenum">
              <a:rPr lang="en-US" smtClean="0"/>
              <a:pPr/>
              <a:t>43</a:t>
            </a:fld>
            <a:endParaRPr lang="en-US"/>
          </a:p>
        </p:txBody>
      </p:sp>
    </p:spTree>
    <p:extLst>
      <p:ext uri="{BB962C8B-B14F-4D97-AF65-F5344CB8AC3E}">
        <p14:creationId xmlns:p14="http://schemas.microsoft.com/office/powerpoint/2010/main" val="27073935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ASEN 5090 Axelrad and Larson</a:t>
            </a:r>
            <a:endParaRPr lang="en-US"/>
          </a:p>
        </p:txBody>
      </p:sp>
      <p:sp>
        <p:nvSpPr>
          <p:cNvPr id="5" name="Slide Number Placeholder 4"/>
          <p:cNvSpPr>
            <a:spLocks noGrp="1"/>
          </p:cNvSpPr>
          <p:nvPr>
            <p:ph type="sldNum" sz="quarter" idx="12"/>
          </p:nvPr>
        </p:nvSpPr>
        <p:spPr/>
        <p:txBody>
          <a:bodyPr/>
          <a:lstStyle/>
          <a:p>
            <a:fld id="{9E3EFB43-BEAF-4970-A06C-24B01B76FA99}" type="slidenum">
              <a:rPr lang="en-US" smtClean="0"/>
              <a:pPr/>
              <a:t>44</a:t>
            </a:fld>
            <a:endParaRPr lang="en-US"/>
          </a:p>
        </p:txBody>
      </p:sp>
      <p:sp>
        <p:nvSpPr>
          <p:cNvPr id="8" name="Rounded Rectangle 7"/>
          <p:cNvSpPr/>
          <p:nvPr/>
        </p:nvSpPr>
        <p:spPr>
          <a:xfrm>
            <a:off x="609600" y="1828800"/>
            <a:ext cx="7924800" cy="1600200"/>
          </a:xfrm>
          <a:prstGeom prst="roundRect">
            <a:avLst>
              <a:gd name="adj" fmla="val 12857"/>
            </a:avLst>
          </a:prstGeom>
          <a:solidFill>
            <a:schemeClr val="bg2">
              <a:lumMod val="75000"/>
            </a:schemeClr>
          </a:solidFill>
          <a:ln>
            <a:solidFill>
              <a:schemeClr val="bg2">
                <a:lumMod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
          <p:cNvSpPr>
            <a:spLocks noGrp="1" noChangeArrowheads="1"/>
          </p:cNvSpPr>
          <p:nvPr>
            <p:ph type="title"/>
          </p:nvPr>
        </p:nvSpPr>
        <p:spPr>
          <a:xfrm>
            <a:off x="457200" y="1828800"/>
            <a:ext cx="8229600" cy="1600200"/>
          </a:xfrm>
        </p:spPr>
        <p:txBody>
          <a:bodyPr>
            <a:noAutofit/>
          </a:bodyPr>
          <a:lstStyle/>
          <a:p>
            <a:pPr algn="ctr" eaLnBrk="1" hangingPunct="1"/>
            <a:r>
              <a:rPr lang="en-US" dirty="0" smtClean="0">
                <a:latin typeface="Arial" charset="0"/>
                <a:ea typeface="ＭＳ Ｐゴシック" charset="0"/>
                <a:cs typeface="ＭＳ Ｐゴシック" charset="0"/>
              </a:rPr>
              <a:t>VISIBILITY (AZIMUTH-ELEVATION)</a:t>
            </a: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424169703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a:xfrm>
            <a:off x="457200" y="76200"/>
            <a:ext cx="8229600" cy="1143000"/>
          </a:xfrm>
        </p:spPr>
        <p:txBody>
          <a:bodyPr/>
          <a:lstStyle/>
          <a:p>
            <a:pPr eaLnBrk="1" hangingPunct="1"/>
            <a:r>
              <a:rPr lang="en-US" dirty="0" smtClean="0">
                <a:latin typeface="Arial" charset="0"/>
                <a:ea typeface="ＭＳ Ｐゴシック" charset="0"/>
                <a:cs typeface="ＭＳ Ｐゴシック" charset="0"/>
              </a:rPr>
              <a:t>AZIMUTH AND ELEVATION</a:t>
            </a:r>
            <a:endParaRPr lang="en-US" dirty="0">
              <a:latin typeface="Arial" charset="0"/>
              <a:ea typeface="ＭＳ Ｐゴシック" charset="0"/>
              <a:cs typeface="ＭＳ Ｐゴシック" charset="0"/>
            </a:endParaRP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45</a:t>
            </a:fld>
            <a:endParaRPr lang="en-US"/>
          </a:p>
        </p:txBody>
      </p:sp>
      <p:cxnSp>
        <p:nvCxnSpPr>
          <p:cNvPr id="7" name="Straight Arrow Connector 6"/>
          <p:cNvCxnSpPr/>
          <p:nvPr/>
        </p:nvCxnSpPr>
        <p:spPr>
          <a:xfrm flipH="1" flipV="1">
            <a:off x="3315844" y="2590800"/>
            <a:ext cx="1066800" cy="91440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82644" y="2895600"/>
            <a:ext cx="1371600" cy="60960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382644" y="1905000"/>
            <a:ext cx="0" cy="160020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782444" y="2133600"/>
            <a:ext cx="749123" cy="369332"/>
          </a:xfrm>
          <a:prstGeom prst="rect">
            <a:avLst/>
          </a:prstGeom>
          <a:noFill/>
        </p:spPr>
        <p:txBody>
          <a:bodyPr wrap="none" rtlCol="0">
            <a:spAutoFit/>
          </a:bodyPr>
          <a:lstStyle/>
          <a:p>
            <a:r>
              <a:rPr lang="en-US" dirty="0" smtClean="0"/>
              <a:t>North</a:t>
            </a:r>
            <a:endParaRPr lang="en-US" dirty="0"/>
          </a:p>
        </p:txBody>
      </p:sp>
      <p:sp>
        <p:nvSpPr>
          <p:cNvPr id="16" name="TextBox 15"/>
          <p:cNvSpPr txBox="1"/>
          <p:nvPr/>
        </p:nvSpPr>
        <p:spPr>
          <a:xfrm>
            <a:off x="5601844" y="2438400"/>
            <a:ext cx="646556" cy="369332"/>
          </a:xfrm>
          <a:prstGeom prst="rect">
            <a:avLst/>
          </a:prstGeom>
          <a:noFill/>
        </p:spPr>
        <p:txBody>
          <a:bodyPr wrap="none" rtlCol="0">
            <a:spAutoFit/>
          </a:bodyPr>
          <a:lstStyle/>
          <a:p>
            <a:r>
              <a:rPr lang="en-US" dirty="0" smtClean="0"/>
              <a:t>East</a:t>
            </a:r>
            <a:endParaRPr lang="en-US" dirty="0"/>
          </a:p>
        </p:txBody>
      </p:sp>
      <p:sp>
        <p:nvSpPr>
          <p:cNvPr id="17" name="TextBox 16"/>
          <p:cNvSpPr txBox="1"/>
          <p:nvPr/>
        </p:nvSpPr>
        <p:spPr>
          <a:xfrm>
            <a:off x="4458844" y="1600200"/>
            <a:ext cx="479744" cy="369332"/>
          </a:xfrm>
          <a:prstGeom prst="rect">
            <a:avLst/>
          </a:prstGeom>
          <a:noFill/>
        </p:spPr>
        <p:txBody>
          <a:bodyPr wrap="none" rtlCol="0">
            <a:spAutoFit/>
          </a:bodyPr>
          <a:lstStyle/>
          <a:p>
            <a:r>
              <a:rPr lang="en-US" dirty="0" smtClean="0"/>
              <a:t>Up</a:t>
            </a:r>
            <a:endParaRPr lang="en-US" dirty="0"/>
          </a:p>
        </p:txBody>
      </p:sp>
      <p:sp>
        <p:nvSpPr>
          <p:cNvPr id="18" name="TextBox 17"/>
          <p:cNvSpPr txBox="1"/>
          <p:nvPr/>
        </p:nvSpPr>
        <p:spPr>
          <a:xfrm>
            <a:off x="990600" y="4446115"/>
            <a:ext cx="7391400" cy="1360372"/>
          </a:xfrm>
          <a:prstGeom prst="rect">
            <a:avLst/>
          </a:prstGeom>
          <a:noFill/>
        </p:spPr>
        <p:txBody>
          <a:bodyPr wrap="square" rtlCol="0">
            <a:spAutoFit/>
          </a:bodyPr>
          <a:lstStyle/>
          <a:p>
            <a:pPr marL="285750" indent="-285750">
              <a:lnSpc>
                <a:spcPct val="130000"/>
              </a:lnSpc>
              <a:buFont typeface="Arial"/>
              <a:buChar char="•"/>
            </a:pPr>
            <a:r>
              <a:rPr lang="en-US" sz="1600" b="1" dirty="0" smtClean="0"/>
              <a:t>Azimuth (</a:t>
            </a:r>
            <a:r>
              <a:rPr lang="en-US" sz="1600" b="1" i="1" dirty="0" err="1" smtClean="0"/>
              <a:t>az</a:t>
            </a:r>
            <a:r>
              <a:rPr lang="en-US" sz="1600" b="1" dirty="0" smtClean="0"/>
              <a:t>): </a:t>
            </a:r>
            <a:r>
              <a:rPr lang="en-US" sz="1600" dirty="0" smtClean="0"/>
              <a:t>angular measure clockwise from North direction to the horizon pierce point </a:t>
            </a:r>
          </a:p>
          <a:p>
            <a:pPr marL="285750" indent="-285750">
              <a:lnSpc>
                <a:spcPct val="130000"/>
              </a:lnSpc>
              <a:buFont typeface="Arial"/>
              <a:buChar char="•"/>
            </a:pPr>
            <a:r>
              <a:rPr lang="en-US" sz="1600" b="1" dirty="0" smtClean="0"/>
              <a:t>Elevation (</a:t>
            </a:r>
            <a:r>
              <a:rPr lang="en-US" sz="1600" b="1" i="1" dirty="0" smtClean="0"/>
              <a:t>el</a:t>
            </a:r>
            <a:r>
              <a:rPr lang="en-US" sz="1600" b="1" dirty="0" smtClean="0"/>
              <a:t>):</a:t>
            </a:r>
            <a:r>
              <a:rPr lang="en-US" sz="1600" dirty="0" smtClean="0"/>
              <a:t> angular measure from horizon to line-of-sight (LOS) to the object</a:t>
            </a:r>
            <a:endParaRPr lang="en-US" sz="1600" dirty="0"/>
          </a:p>
        </p:txBody>
      </p:sp>
      <p:sp>
        <p:nvSpPr>
          <p:cNvPr id="2" name="Oval 1"/>
          <p:cNvSpPr/>
          <p:nvPr/>
        </p:nvSpPr>
        <p:spPr>
          <a:xfrm>
            <a:off x="5220844" y="1600200"/>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2" idx="4"/>
          </p:cNvCxnSpPr>
          <p:nvPr/>
        </p:nvCxnSpPr>
        <p:spPr>
          <a:xfrm>
            <a:off x="5297044" y="1752600"/>
            <a:ext cx="0" cy="1828800"/>
          </a:xfrm>
          <a:prstGeom prst="line">
            <a:avLst/>
          </a:prstGeom>
          <a:ln w="190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382644" y="3505200"/>
            <a:ext cx="914400" cy="76200"/>
          </a:xfrm>
          <a:prstGeom prst="line">
            <a:avLst/>
          </a:prstGeom>
          <a:ln w="190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endCxn id="2" idx="4"/>
          </p:cNvCxnSpPr>
          <p:nvPr/>
        </p:nvCxnSpPr>
        <p:spPr>
          <a:xfrm flipV="1">
            <a:off x="4382644" y="1752600"/>
            <a:ext cx="914400" cy="1752600"/>
          </a:xfrm>
          <a:prstGeom prst="line">
            <a:avLst/>
          </a:prstGeom>
          <a:ln w="1905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0" name="Arc 19"/>
          <p:cNvSpPr/>
          <p:nvPr/>
        </p:nvSpPr>
        <p:spPr>
          <a:xfrm rot="18509692">
            <a:off x="4203803" y="3341930"/>
            <a:ext cx="481079" cy="433336"/>
          </a:xfrm>
          <a:prstGeom prst="arc">
            <a:avLst>
              <a:gd name="adj1" fmla="val 16200000"/>
              <a:gd name="adj2" fmla="val 2791353"/>
            </a:avLst>
          </a:prstGeom>
          <a:ln w="19050">
            <a:solidFill>
              <a:schemeClr val="tx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1" name="Isosceles Triangle 20"/>
          <p:cNvSpPr/>
          <p:nvPr/>
        </p:nvSpPr>
        <p:spPr>
          <a:xfrm rot="11280000">
            <a:off x="4616571" y="3458207"/>
            <a:ext cx="82296" cy="82296"/>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5220844" y="1371600"/>
            <a:ext cx="732142" cy="276999"/>
          </a:xfrm>
          <a:prstGeom prst="rect">
            <a:avLst/>
          </a:prstGeom>
          <a:noFill/>
        </p:spPr>
        <p:txBody>
          <a:bodyPr wrap="none" rtlCol="0">
            <a:spAutoFit/>
          </a:bodyPr>
          <a:lstStyle/>
          <a:p>
            <a:r>
              <a:rPr lang="en-US" sz="1200" dirty="0" smtClean="0"/>
              <a:t>Satellite</a:t>
            </a:r>
            <a:endParaRPr lang="en-US" sz="1200" dirty="0"/>
          </a:p>
        </p:txBody>
      </p:sp>
      <p:pic>
        <p:nvPicPr>
          <p:cNvPr id="26" name="Picture 2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4044" y="3124200"/>
            <a:ext cx="177800" cy="88900"/>
          </a:xfrm>
          <a:prstGeom prst="rect">
            <a:avLst/>
          </a:prstGeom>
        </p:spPr>
      </p:pic>
      <p:sp>
        <p:nvSpPr>
          <p:cNvPr id="27" name="Arc 26"/>
          <p:cNvSpPr/>
          <p:nvPr/>
        </p:nvSpPr>
        <p:spPr>
          <a:xfrm>
            <a:off x="4306444" y="3048000"/>
            <a:ext cx="685800" cy="990600"/>
          </a:xfrm>
          <a:prstGeom prst="arc">
            <a:avLst/>
          </a:prstGeom>
          <a:ln w="19050">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8" name="Picture 2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6984" y="2876550"/>
            <a:ext cx="127000" cy="139700"/>
          </a:xfrm>
          <a:prstGeom prst="rect">
            <a:avLst/>
          </a:prstGeom>
        </p:spPr>
      </p:pic>
      <p:pic>
        <p:nvPicPr>
          <p:cNvPr id="29" name="Picture 2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8384" y="2146300"/>
            <a:ext cx="381000" cy="215900"/>
          </a:xfrm>
          <a:prstGeom prst="rect">
            <a:avLst/>
          </a:prstGeom>
        </p:spPr>
      </p:pic>
      <p:sp>
        <p:nvSpPr>
          <p:cNvPr id="31" name="TextBox 30"/>
          <p:cNvSpPr txBox="1"/>
          <p:nvPr/>
        </p:nvSpPr>
        <p:spPr>
          <a:xfrm>
            <a:off x="3581400" y="3429000"/>
            <a:ext cx="817501" cy="276999"/>
          </a:xfrm>
          <a:prstGeom prst="rect">
            <a:avLst/>
          </a:prstGeom>
          <a:noFill/>
        </p:spPr>
        <p:txBody>
          <a:bodyPr wrap="none" rtlCol="0">
            <a:spAutoFit/>
          </a:bodyPr>
          <a:lstStyle/>
          <a:p>
            <a:r>
              <a:rPr lang="en-US" sz="1200" dirty="0" smtClean="0"/>
              <a:t>Observer</a:t>
            </a:r>
            <a:endParaRPr lang="en-US" sz="1200" dirty="0"/>
          </a:p>
        </p:txBody>
      </p:sp>
    </p:spTree>
    <p:extLst>
      <p:ext uri="{BB962C8B-B14F-4D97-AF65-F5344CB8AC3E}">
        <p14:creationId xmlns:p14="http://schemas.microsoft.com/office/powerpoint/2010/main" val="331393267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1219200" y="3200400"/>
            <a:ext cx="7162800" cy="762000"/>
          </a:xfrm>
          <a:prstGeom prst="roundRect">
            <a:avLst/>
          </a:prstGeom>
          <a:solidFill>
            <a:schemeClr val="bg2"/>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5486400" y="1140023"/>
            <a:ext cx="2895600" cy="1197634"/>
          </a:xfrm>
          <a:prstGeom prst="roundRect">
            <a:avLst/>
          </a:prstGeom>
          <a:solidFill>
            <a:schemeClr val="bg2"/>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762000" y="4495800"/>
            <a:ext cx="4038600" cy="1295400"/>
          </a:xfrm>
          <a:prstGeom prst="roundRect">
            <a:avLst/>
          </a:prstGeom>
          <a:solidFill>
            <a:schemeClr val="bg2"/>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326" name="Title 1"/>
          <p:cNvSpPr>
            <a:spLocks noGrp="1"/>
          </p:cNvSpPr>
          <p:nvPr>
            <p:ph type="title"/>
          </p:nvPr>
        </p:nvSpPr>
        <p:spPr>
          <a:xfrm>
            <a:off x="457200" y="76200"/>
            <a:ext cx="8229600" cy="838200"/>
          </a:xfrm>
        </p:spPr>
        <p:txBody>
          <a:bodyPr/>
          <a:lstStyle/>
          <a:p>
            <a:r>
              <a:rPr lang="en-US" dirty="0" smtClean="0">
                <a:latin typeface="Arial" charset="0"/>
                <a:ea typeface="ＭＳ Ｐゴシック" charset="0"/>
                <a:cs typeface="ＭＳ Ｐゴシック" charset="0"/>
              </a:rPr>
              <a:t>VISIBILITY</a:t>
            </a:r>
            <a:endParaRPr lang="en-US" dirty="0">
              <a:latin typeface="Arial" charset="0"/>
              <a:ea typeface="ＭＳ Ｐゴシック" charset="0"/>
              <a:cs typeface="ＭＳ Ｐゴシック" charset="0"/>
            </a:endParaRPr>
          </a:p>
        </p:txBody>
      </p:sp>
      <p:sp>
        <p:nvSpPr>
          <p:cNvPr id="56327" name="Content Placeholder 2"/>
          <p:cNvSpPr>
            <a:spLocks noGrp="1"/>
          </p:cNvSpPr>
          <p:nvPr>
            <p:ph idx="1"/>
          </p:nvPr>
        </p:nvSpPr>
        <p:spPr>
          <a:xfrm>
            <a:off x="457200" y="1066800"/>
            <a:ext cx="8229600" cy="5486400"/>
          </a:xfrm>
        </p:spPr>
        <p:txBody>
          <a:bodyPr/>
          <a:lstStyle/>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LOS </a:t>
            </a:r>
            <a:r>
              <a:rPr lang="en-US" dirty="0">
                <a:latin typeface="Arial" charset="0"/>
                <a:ea typeface="ＭＳ Ｐゴシック" charset="0"/>
                <a:cs typeface="ＭＳ Ｐゴシック" charset="0"/>
              </a:rPr>
              <a:t>is a unit vector pointing </a:t>
            </a:r>
          </a:p>
          <a:p>
            <a:pPr>
              <a:buFont typeface="Wingdings" charset="0"/>
              <a:buNone/>
            </a:pPr>
            <a:r>
              <a:rPr lang="en-US" dirty="0">
                <a:latin typeface="Arial" charset="0"/>
                <a:ea typeface="ＭＳ Ｐゴシック" charset="0"/>
                <a:cs typeface="ＭＳ Ｐゴシック" charset="0"/>
              </a:rPr>
              <a:t>	from the user location to the </a:t>
            </a:r>
            <a:r>
              <a:rPr lang="en-US" dirty="0" smtClean="0">
                <a:latin typeface="Arial" charset="0"/>
                <a:ea typeface="ＭＳ Ｐゴシック" charset="0"/>
                <a:cs typeface="ＭＳ Ｐゴシック" charset="0"/>
              </a:rPr>
              <a:t>satellite</a:t>
            </a:r>
          </a:p>
          <a:p>
            <a:endParaRPr lang="en-US" dirty="0" smtClean="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How </a:t>
            </a:r>
            <a:r>
              <a:rPr lang="en-US" dirty="0">
                <a:latin typeface="Arial" charset="0"/>
                <a:ea typeface="ＭＳ Ｐゴシック" charset="0"/>
                <a:cs typeface="ＭＳ Ｐゴシック" charset="0"/>
              </a:rPr>
              <a:t>do you decide if a satellite is visible?</a:t>
            </a:r>
          </a:p>
          <a:p>
            <a:endParaRPr lang="en-US" dirty="0">
              <a:latin typeface="Arial" charset="0"/>
              <a:ea typeface="ＭＳ Ｐゴシック" charset="0"/>
              <a:cs typeface="ＭＳ Ｐゴシック" charset="0"/>
            </a:endParaRPr>
          </a:p>
          <a:p>
            <a:pPr marL="0" indent="0">
              <a:buNone/>
            </a:pPr>
            <a:endParaRPr lang="en-US" dirty="0">
              <a:latin typeface="Arial" charset="0"/>
              <a:ea typeface="ＭＳ Ｐゴシック" charset="0"/>
              <a:cs typeface="ＭＳ Ｐゴシック" charset="0"/>
            </a:endParaRP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Compute </a:t>
            </a:r>
            <a:r>
              <a:rPr lang="en-US" dirty="0">
                <a:latin typeface="Arial" charset="0"/>
                <a:ea typeface="ＭＳ Ｐゴシック" charset="0"/>
                <a:cs typeface="ＭＳ Ｐゴシック" charset="0"/>
              </a:rPr>
              <a:t>elevation and azimuth</a:t>
            </a:r>
          </a:p>
          <a:p>
            <a:endParaRPr lang="en-US" dirty="0">
              <a:latin typeface="Arial" charset="0"/>
              <a:ea typeface="ＭＳ Ｐゴシック" charset="0"/>
              <a:cs typeface="ＭＳ Ｐゴシック" charset="0"/>
            </a:endParaRP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46</a:t>
            </a:fld>
            <a:endParaRPr lang="en-US"/>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3314700"/>
            <a:ext cx="6337300" cy="419100"/>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4648200"/>
            <a:ext cx="2679700" cy="342900"/>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1368623"/>
            <a:ext cx="2044700" cy="723900"/>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5257800"/>
            <a:ext cx="3289300" cy="317500"/>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0700" y="381000"/>
            <a:ext cx="266700" cy="26670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0700" y="762000"/>
            <a:ext cx="165100" cy="215900"/>
          </a:xfrm>
          <a:prstGeom prst="rect">
            <a:avLst/>
          </a:prstGeom>
        </p:spPr>
      </p:pic>
      <p:sp>
        <p:nvSpPr>
          <p:cNvPr id="12" name="TextBox 11"/>
          <p:cNvSpPr txBox="1"/>
          <p:nvPr/>
        </p:nvSpPr>
        <p:spPr>
          <a:xfrm>
            <a:off x="5943600" y="381000"/>
            <a:ext cx="2749195" cy="307777"/>
          </a:xfrm>
          <a:prstGeom prst="rect">
            <a:avLst/>
          </a:prstGeom>
          <a:noFill/>
        </p:spPr>
        <p:txBody>
          <a:bodyPr wrap="none" rtlCol="0">
            <a:spAutoFit/>
          </a:bodyPr>
          <a:lstStyle/>
          <a:p>
            <a:r>
              <a:rPr lang="en-US" sz="1400" dirty="0" smtClean="0"/>
              <a:t>Satellite position vector in ECEF</a:t>
            </a:r>
            <a:endParaRPr lang="en-US" sz="1400" dirty="0"/>
          </a:p>
        </p:txBody>
      </p:sp>
      <p:sp>
        <p:nvSpPr>
          <p:cNvPr id="20" name="TextBox 19"/>
          <p:cNvSpPr txBox="1"/>
          <p:nvPr/>
        </p:nvSpPr>
        <p:spPr>
          <a:xfrm>
            <a:off x="5943600" y="759023"/>
            <a:ext cx="2489534" cy="307777"/>
          </a:xfrm>
          <a:prstGeom prst="rect">
            <a:avLst/>
          </a:prstGeom>
          <a:noFill/>
        </p:spPr>
        <p:txBody>
          <a:bodyPr wrap="none" rtlCol="0">
            <a:spAutoFit/>
          </a:bodyPr>
          <a:lstStyle/>
          <a:p>
            <a:r>
              <a:rPr lang="en-US" sz="1400" dirty="0" smtClean="0"/>
              <a:t>User position vector in ECEF</a:t>
            </a:r>
            <a:endParaRPr lang="en-US" sz="1400" dirty="0"/>
          </a:p>
        </p:txBody>
      </p:sp>
    </p:spTree>
    <p:extLst>
      <p:ext uri="{BB962C8B-B14F-4D97-AF65-F5344CB8AC3E}">
        <p14:creationId xmlns:p14="http://schemas.microsoft.com/office/powerpoint/2010/main" val="338106088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34780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a:xfrm>
            <a:off x="457200" y="76200"/>
            <a:ext cx="8229600" cy="1143000"/>
          </a:xfrm>
        </p:spPr>
        <p:txBody>
          <a:bodyPr/>
          <a:lstStyle/>
          <a:p>
            <a:pPr eaLnBrk="1" hangingPunct="1"/>
            <a:r>
              <a:rPr lang="en-US" dirty="0" smtClean="0">
                <a:latin typeface="Arial" charset="0"/>
                <a:ea typeface="ＭＳ Ｐゴシック" charset="0"/>
                <a:cs typeface="ＭＳ Ｐゴシック" charset="0"/>
              </a:rPr>
              <a:t>SKY PLOT</a:t>
            </a:r>
            <a:endParaRPr lang="en-US" dirty="0">
              <a:latin typeface="Arial" charset="0"/>
              <a:ea typeface="ＭＳ Ｐゴシック" charset="0"/>
              <a:cs typeface="ＭＳ Ｐゴシック" charset="0"/>
            </a:endParaRPr>
          </a:p>
        </p:txBody>
      </p:sp>
      <p:sp>
        <p:nvSpPr>
          <p:cNvPr id="20485" name="Rectangle 3"/>
          <p:cNvSpPr>
            <a:spLocks noGrp="1" noChangeArrowheads="1"/>
          </p:cNvSpPr>
          <p:nvPr>
            <p:ph type="body" idx="1"/>
          </p:nvPr>
        </p:nvSpPr>
        <p:spPr>
          <a:xfrm>
            <a:off x="457200" y="1143001"/>
            <a:ext cx="8229600" cy="4724400"/>
          </a:xfrm>
        </p:spPr>
        <p:txBody>
          <a:bodyPr/>
          <a:lstStyle/>
          <a:p>
            <a:pPr eaLnBrk="1" hangingPunct="1"/>
            <a:r>
              <a:rPr lang="en-US" dirty="0" smtClean="0">
                <a:latin typeface="Arial" charset="0"/>
                <a:ea typeface="ＭＳ Ｐゴシック" charset="0"/>
                <a:cs typeface="ＭＳ Ｐゴシック" charset="0"/>
              </a:rPr>
              <a:t>How we plot them…</a:t>
            </a: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48</a:t>
            </a:fld>
            <a:endParaRPr lang="en-US"/>
          </a:p>
        </p:txBody>
      </p:sp>
      <p:pic>
        <p:nvPicPr>
          <p:cNvPr id="2" name="Picture 1" descr="skyplot_blank.eps"/>
          <p:cNvPicPr>
            <a:picLocks noChangeAspect="1"/>
          </p:cNvPicPr>
          <p:nvPr/>
        </p:nvPicPr>
        <p:blipFill rotWithShape="1">
          <a:blip r:embed="rId3">
            <a:extLst>
              <a:ext uri="{28A0092B-C50C-407E-A947-70E740481C1C}">
                <a14:useLocalDpi xmlns:a14="http://schemas.microsoft.com/office/drawing/2010/main" val="0"/>
              </a:ext>
            </a:extLst>
          </a:blip>
          <a:srcRect l="16056" t="2178" r="13944" b="4554"/>
          <a:stretch/>
        </p:blipFill>
        <p:spPr>
          <a:xfrm>
            <a:off x="2362200" y="1585205"/>
            <a:ext cx="4357766" cy="4129795"/>
          </a:xfrm>
          <a:prstGeom prst="rect">
            <a:avLst/>
          </a:prstGeom>
        </p:spPr>
      </p:pic>
      <p:sp>
        <p:nvSpPr>
          <p:cNvPr id="5" name="TextBox 4"/>
          <p:cNvSpPr txBox="1"/>
          <p:nvPr/>
        </p:nvSpPr>
        <p:spPr>
          <a:xfrm>
            <a:off x="4315829" y="1323201"/>
            <a:ext cx="560971" cy="276999"/>
          </a:xfrm>
          <a:prstGeom prst="rect">
            <a:avLst/>
          </a:prstGeom>
          <a:noFill/>
        </p:spPr>
        <p:txBody>
          <a:bodyPr wrap="none" rtlCol="0">
            <a:spAutoFit/>
          </a:bodyPr>
          <a:lstStyle/>
          <a:p>
            <a:r>
              <a:rPr lang="en-US" sz="1200" dirty="0" smtClean="0"/>
              <a:t>North</a:t>
            </a:r>
            <a:endParaRPr lang="en-US" sz="1200" dirty="0"/>
          </a:p>
        </p:txBody>
      </p:sp>
      <p:sp>
        <p:nvSpPr>
          <p:cNvPr id="9" name="TextBox 8"/>
          <p:cNvSpPr txBox="1"/>
          <p:nvPr/>
        </p:nvSpPr>
        <p:spPr>
          <a:xfrm>
            <a:off x="6705600" y="3505200"/>
            <a:ext cx="492593" cy="276999"/>
          </a:xfrm>
          <a:prstGeom prst="rect">
            <a:avLst/>
          </a:prstGeom>
          <a:noFill/>
        </p:spPr>
        <p:txBody>
          <a:bodyPr wrap="none" rtlCol="0">
            <a:spAutoFit/>
          </a:bodyPr>
          <a:lstStyle/>
          <a:p>
            <a:r>
              <a:rPr lang="en-US" sz="1200" dirty="0" smtClean="0"/>
              <a:t>East</a:t>
            </a:r>
            <a:endParaRPr lang="en-US" sz="1200" dirty="0"/>
          </a:p>
        </p:txBody>
      </p:sp>
      <p:sp>
        <p:nvSpPr>
          <p:cNvPr id="10" name="TextBox 9"/>
          <p:cNvSpPr txBox="1"/>
          <p:nvPr/>
        </p:nvSpPr>
        <p:spPr>
          <a:xfrm>
            <a:off x="4266816" y="3505200"/>
            <a:ext cx="457584" cy="276999"/>
          </a:xfrm>
          <a:prstGeom prst="rect">
            <a:avLst/>
          </a:prstGeom>
          <a:noFill/>
        </p:spPr>
        <p:txBody>
          <a:bodyPr wrap="square" rtlCol="0">
            <a:spAutoFit/>
          </a:bodyPr>
          <a:lstStyle/>
          <a:p>
            <a:r>
              <a:rPr lang="en-US" sz="1200" dirty="0" smtClean="0"/>
              <a:t>Up</a:t>
            </a:r>
            <a:endParaRPr lang="en-US" sz="1200" dirty="0"/>
          </a:p>
        </p:txBody>
      </p:sp>
    </p:spTree>
    <p:extLst>
      <p:ext uri="{BB962C8B-B14F-4D97-AF65-F5344CB8AC3E}">
        <p14:creationId xmlns:p14="http://schemas.microsoft.com/office/powerpoint/2010/main" val="614920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a:xfrm>
            <a:off x="457200" y="76200"/>
            <a:ext cx="8229600" cy="1143000"/>
          </a:xfrm>
        </p:spPr>
        <p:txBody>
          <a:bodyPr/>
          <a:lstStyle/>
          <a:p>
            <a:pPr eaLnBrk="1" hangingPunct="1"/>
            <a:r>
              <a:rPr lang="en-US" dirty="0" smtClean="0">
                <a:latin typeface="Arial" charset="0"/>
                <a:ea typeface="ＭＳ Ｐゴシック" charset="0"/>
                <a:cs typeface="ＭＳ Ｐゴシック" charset="0"/>
              </a:rPr>
              <a:t>GPS SATELLITES AS SEEN FROM BOULDER</a:t>
            </a:r>
            <a:endParaRPr lang="en-US" dirty="0">
              <a:latin typeface="Arial" charset="0"/>
              <a:ea typeface="ＭＳ Ｐゴシック" charset="0"/>
              <a:cs typeface="ＭＳ Ｐゴシック" charset="0"/>
            </a:endParaRP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49</a:t>
            </a:fld>
            <a:endParaRPr lang="en-US"/>
          </a:p>
        </p:txBody>
      </p:sp>
      <p:pic>
        <p:nvPicPr>
          <p:cNvPr id="5" name="Picture 4" descr="skyplot_boulder.eps"/>
          <p:cNvPicPr>
            <a:picLocks noChangeAspect="1"/>
          </p:cNvPicPr>
          <p:nvPr/>
        </p:nvPicPr>
        <p:blipFill rotWithShape="1">
          <a:blip r:embed="rId3">
            <a:extLst>
              <a:ext uri="{28A0092B-C50C-407E-A947-70E740481C1C}">
                <a14:useLocalDpi xmlns:a14="http://schemas.microsoft.com/office/drawing/2010/main" val="0"/>
              </a:ext>
            </a:extLst>
          </a:blip>
          <a:srcRect l="15667" t="12338" r="31778" b="13877"/>
          <a:stretch/>
        </p:blipFill>
        <p:spPr>
          <a:xfrm>
            <a:off x="2346960" y="1385068"/>
            <a:ext cx="4511040" cy="4406132"/>
          </a:xfrm>
          <a:prstGeom prst="rect">
            <a:avLst/>
          </a:prstGeom>
        </p:spPr>
      </p:pic>
      <p:sp>
        <p:nvSpPr>
          <p:cNvPr id="6" name="TextBox 5"/>
          <p:cNvSpPr txBox="1"/>
          <p:nvPr/>
        </p:nvSpPr>
        <p:spPr>
          <a:xfrm>
            <a:off x="685800" y="1447800"/>
            <a:ext cx="1082974" cy="369332"/>
          </a:xfrm>
          <a:prstGeom prst="rect">
            <a:avLst/>
          </a:prstGeom>
          <a:noFill/>
        </p:spPr>
        <p:txBody>
          <a:bodyPr wrap="none" rtlCol="0">
            <a:spAutoFit/>
          </a:bodyPr>
          <a:lstStyle/>
          <a:p>
            <a:r>
              <a:rPr lang="en-US" dirty="0" smtClean="0"/>
              <a:t>24 hours</a:t>
            </a:r>
            <a:endParaRPr lang="en-US" dirty="0"/>
          </a:p>
        </p:txBody>
      </p:sp>
    </p:spTree>
    <p:extLst>
      <p:ext uri="{BB962C8B-B14F-4D97-AF65-F5344CB8AC3E}">
        <p14:creationId xmlns:p14="http://schemas.microsoft.com/office/powerpoint/2010/main" val="28472435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a:xfrm>
            <a:off x="457200" y="76200"/>
            <a:ext cx="8229600" cy="1143000"/>
          </a:xfrm>
        </p:spPr>
        <p:txBody>
          <a:bodyPr/>
          <a:lstStyle/>
          <a:p>
            <a:pPr eaLnBrk="1" hangingPunct="1"/>
            <a:r>
              <a:rPr lang="en-US" dirty="0">
                <a:latin typeface="Arial" charset="0"/>
                <a:ea typeface="ＭＳ Ｐゴシック" charset="0"/>
                <a:cs typeface="ＭＳ Ｐゴシック" charset="0"/>
              </a:rPr>
              <a:t>COORDINATE FRAMES</a:t>
            </a:r>
          </a:p>
        </p:txBody>
      </p:sp>
      <p:sp>
        <p:nvSpPr>
          <p:cNvPr id="20485" name="Rectangle 3"/>
          <p:cNvSpPr>
            <a:spLocks noGrp="1" noChangeArrowheads="1"/>
          </p:cNvSpPr>
          <p:nvPr>
            <p:ph type="body" idx="1"/>
          </p:nvPr>
        </p:nvSpPr>
        <p:spPr>
          <a:xfrm>
            <a:off x="457200" y="1143001"/>
            <a:ext cx="8229600" cy="4724400"/>
          </a:xfrm>
        </p:spPr>
        <p:txBody>
          <a:bodyPr/>
          <a:lstStyle/>
          <a:p>
            <a:pPr eaLnBrk="1" hangingPunct="1"/>
            <a:r>
              <a:rPr lang="en-US" dirty="0" smtClean="0">
                <a:latin typeface="Arial" charset="0"/>
                <a:ea typeface="ＭＳ Ｐゴシック" charset="0"/>
                <a:cs typeface="ＭＳ Ｐゴシック" charset="0"/>
              </a:rPr>
              <a:t>What defines a coordinate frame?</a:t>
            </a:r>
          </a:p>
          <a:p>
            <a:pPr eaLnBrk="1" hangingPunct="1"/>
            <a:r>
              <a:rPr lang="en-US" dirty="0" smtClean="0">
                <a:latin typeface="Arial" charset="0"/>
                <a:ea typeface="ＭＳ Ｐゴシック" charset="0"/>
                <a:cs typeface="ＭＳ Ｐゴシック" charset="0"/>
              </a:rPr>
              <a:t>Defined </a:t>
            </a:r>
            <a:r>
              <a:rPr lang="en-US" dirty="0">
                <a:latin typeface="Arial" charset="0"/>
                <a:ea typeface="ＭＳ Ｐゴシック" charset="0"/>
                <a:cs typeface="ＭＳ Ｐゴシック" charset="0"/>
              </a:rPr>
              <a:t>by a center and three orthogonal unit vectors, </a:t>
            </a:r>
            <a:r>
              <a:rPr lang="en-US" i="1" dirty="0" err="1">
                <a:latin typeface="Arial" charset="0"/>
                <a:ea typeface="ＭＳ Ｐゴシック" charset="0"/>
                <a:cs typeface="ＭＳ Ｐゴシック" charset="0"/>
              </a:rPr>
              <a:t>i</a:t>
            </a:r>
            <a:r>
              <a:rPr lang="en-US" dirty="0">
                <a:latin typeface="Arial" charset="0"/>
                <a:ea typeface="ＭＳ Ｐゴシック" charset="0"/>
                <a:cs typeface="ＭＳ Ｐゴシック" charset="0"/>
              </a:rPr>
              <a:t>, </a:t>
            </a:r>
            <a:r>
              <a:rPr lang="en-US" i="1" dirty="0">
                <a:latin typeface="Arial" charset="0"/>
                <a:ea typeface="ＭＳ Ｐゴシック" charset="0"/>
                <a:cs typeface="ＭＳ Ｐゴシック" charset="0"/>
              </a:rPr>
              <a:t>j</a:t>
            </a:r>
            <a:r>
              <a:rPr lang="en-US" dirty="0">
                <a:latin typeface="Arial" charset="0"/>
                <a:ea typeface="ＭＳ Ｐゴシック" charset="0"/>
                <a:cs typeface="ＭＳ Ｐゴシック" charset="0"/>
              </a:rPr>
              <a:t>, and </a:t>
            </a:r>
            <a:r>
              <a:rPr lang="en-US" i="1" dirty="0">
                <a:latin typeface="Arial" charset="0"/>
                <a:ea typeface="ＭＳ Ｐゴシック" charset="0"/>
                <a:cs typeface="ＭＳ Ｐゴシック" charset="0"/>
              </a:rPr>
              <a:t>k</a:t>
            </a:r>
            <a:r>
              <a:rPr lang="en-US" dirty="0">
                <a:latin typeface="Arial" charset="0"/>
                <a:ea typeface="ＭＳ Ｐゴシック" charset="0"/>
                <a:cs typeface="ＭＳ Ｐゴシック" charset="0"/>
              </a:rPr>
              <a:t>.   Use a right-handed set : </a:t>
            </a:r>
            <a:r>
              <a:rPr lang="en-US" i="1" dirty="0" err="1">
                <a:latin typeface="Arial" charset="0"/>
                <a:ea typeface="ＭＳ Ｐゴシック" charset="0"/>
                <a:cs typeface="ＭＳ Ｐゴシック" charset="0"/>
              </a:rPr>
              <a:t>i</a:t>
            </a:r>
            <a:r>
              <a:rPr lang="en-US" dirty="0">
                <a:latin typeface="Arial" charset="0"/>
                <a:ea typeface="ＭＳ Ｐゴシック" charset="0"/>
                <a:cs typeface="ＭＳ Ｐゴシック" charset="0"/>
              </a:rPr>
              <a:t> x </a:t>
            </a:r>
            <a:r>
              <a:rPr lang="en-US" i="1" dirty="0">
                <a:latin typeface="Arial" charset="0"/>
                <a:ea typeface="ＭＳ Ｐゴシック" charset="0"/>
                <a:cs typeface="ＭＳ Ｐゴシック" charset="0"/>
              </a:rPr>
              <a:t>j</a:t>
            </a:r>
            <a:r>
              <a:rPr lang="en-US" dirty="0">
                <a:latin typeface="Arial" charset="0"/>
                <a:ea typeface="ＭＳ Ｐゴシック" charset="0"/>
                <a:cs typeface="ＭＳ Ｐゴシック" charset="0"/>
              </a:rPr>
              <a:t> = </a:t>
            </a:r>
            <a:r>
              <a:rPr lang="en-US" i="1" dirty="0">
                <a:latin typeface="Arial" charset="0"/>
                <a:ea typeface="ＭＳ Ｐゴシック" charset="0"/>
                <a:cs typeface="ＭＳ Ｐゴシック" charset="0"/>
              </a:rPr>
              <a:t>k</a:t>
            </a:r>
          </a:p>
          <a:p>
            <a:pPr eaLnBrk="1" hangingPunct="1"/>
            <a:endParaRPr lang="en-US" dirty="0">
              <a:latin typeface="Arial" charset="0"/>
              <a:ea typeface="ＭＳ Ｐゴシック" charset="0"/>
              <a:cs typeface="ＭＳ Ｐゴシック" charset="0"/>
            </a:endParaRPr>
          </a:p>
        </p:txBody>
      </p:sp>
      <p:grpSp>
        <p:nvGrpSpPr>
          <p:cNvPr id="20486" name="Group 4"/>
          <p:cNvGrpSpPr>
            <a:grpSpLocks/>
          </p:cNvGrpSpPr>
          <p:nvPr/>
        </p:nvGrpSpPr>
        <p:grpSpPr bwMode="auto">
          <a:xfrm>
            <a:off x="2895600" y="2895600"/>
            <a:ext cx="4121150" cy="2424113"/>
            <a:chOff x="2640" y="2208"/>
            <a:chExt cx="2596" cy="1527"/>
          </a:xfrm>
        </p:grpSpPr>
        <p:graphicFrame>
          <p:nvGraphicFramePr>
            <p:cNvPr id="20482" name="Object 2"/>
            <p:cNvGraphicFramePr>
              <a:graphicFrameLocks noChangeAspect="1"/>
            </p:cNvGraphicFramePr>
            <p:nvPr/>
          </p:nvGraphicFramePr>
          <p:xfrm>
            <a:off x="3696" y="2640"/>
            <a:ext cx="1152" cy="1095"/>
          </p:xfrm>
          <a:graphic>
            <a:graphicData uri="http://schemas.openxmlformats.org/presentationml/2006/ole">
              <mc:AlternateContent xmlns:mc="http://schemas.openxmlformats.org/markup-compatibility/2006">
                <mc:Choice xmlns:v="urn:schemas-microsoft-com:vml" Requires="v">
                  <p:oleObj spid="_x0000_s109672" name="Clip" r:id="rId4" imgW="3658515" imgH="3481121" progId="MS_ClipArt_Gallery.2">
                    <p:embed/>
                  </p:oleObj>
                </mc:Choice>
                <mc:Fallback>
                  <p:oleObj name="Clip" r:id="rId4" imgW="3658515" imgH="3481121" progId="MS_ClipArt_Gallery.2">
                    <p:embed/>
                    <p:pic>
                      <p:nvPicPr>
                        <p:cNvPr id="0" name=""/>
                        <p:cNvPicPr>
                          <a:picLocks noChangeAspect="1" noChangeArrowheads="1"/>
                        </p:cNvPicPr>
                        <p:nvPr/>
                      </p:nvPicPr>
                      <p:blipFill>
                        <a:blip r:embed="rId5">
                          <a:lum contrast="-18000"/>
                          <a:extLst>
                            <a:ext uri="{28A0092B-C50C-407E-A947-70E740481C1C}">
                              <a14:useLocalDpi xmlns:a14="http://schemas.microsoft.com/office/drawing/2010/main" val="0"/>
                            </a:ext>
                          </a:extLst>
                        </a:blip>
                        <a:srcRect/>
                        <a:stretch>
                          <a:fillRect/>
                        </a:stretch>
                      </p:blipFill>
                      <p:spPr bwMode="auto">
                        <a:xfrm>
                          <a:off x="3696" y="2640"/>
                          <a:ext cx="1152" cy="10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0487" name="Line 6"/>
            <p:cNvSpPr>
              <a:spLocks noChangeShapeType="1"/>
            </p:cNvSpPr>
            <p:nvPr/>
          </p:nvSpPr>
          <p:spPr bwMode="auto">
            <a:xfrm flipV="1">
              <a:off x="3408" y="3168"/>
              <a:ext cx="816" cy="44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88" name="Line 7"/>
            <p:cNvSpPr>
              <a:spLocks noChangeShapeType="1"/>
            </p:cNvSpPr>
            <p:nvPr/>
          </p:nvSpPr>
          <p:spPr bwMode="auto">
            <a:xfrm>
              <a:off x="4223" y="3167"/>
              <a:ext cx="760" cy="28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89" name="Line 8"/>
            <p:cNvSpPr>
              <a:spLocks noChangeShapeType="1"/>
            </p:cNvSpPr>
            <p:nvPr/>
          </p:nvSpPr>
          <p:spPr bwMode="auto">
            <a:xfrm flipV="1">
              <a:off x="4224" y="2304"/>
              <a:ext cx="0" cy="86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90" name="Rectangle 9"/>
            <p:cNvSpPr>
              <a:spLocks noChangeArrowheads="1"/>
            </p:cNvSpPr>
            <p:nvPr/>
          </p:nvSpPr>
          <p:spPr bwMode="auto">
            <a:xfrm>
              <a:off x="2640" y="2400"/>
              <a:ext cx="1386"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eaLnBrk="0" hangingPunct="0"/>
              <a:r>
                <a:rPr lang="en-US" sz="2400" dirty="0" smtClean="0"/>
                <a:t>e.g. WGS</a:t>
              </a:r>
              <a:r>
                <a:rPr lang="en-US" sz="2400" dirty="0"/>
                <a:t>-84</a:t>
              </a:r>
            </a:p>
          </p:txBody>
        </p:sp>
        <p:sp>
          <p:nvSpPr>
            <p:cNvPr id="20491" name="Rectangle 10"/>
            <p:cNvSpPr>
              <a:spLocks noChangeArrowheads="1"/>
            </p:cNvSpPr>
            <p:nvPr/>
          </p:nvSpPr>
          <p:spPr bwMode="auto">
            <a:xfrm>
              <a:off x="3264" y="3264"/>
              <a:ext cx="24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sz="2400" dirty="0"/>
                <a:t>X</a:t>
              </a:r>
            </a:p>
          </p:txBody>
        </p:sp>
        <p:sp>
          <p:nvSpPr>
            <p:cNvPr id="20492" name="Rectangle 11"/>
            <p:cNvSpPr>
              <a:spLocks noChangeArrowheads="1"/>
            </p:cNvSpPr>
            <p:nvPr/>
          </p:nvSpPr>
          <p:spPr bwMode="auto">
            <a:xfrm>
              <a:off x="4992" y="3168"/>
              <a:ext cx="24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sz="2400" dirty="0"/>
                <a:t>Y</a:t>
              </a:r>
            </a:p>
          </p:txBody>
        </p:sp>
        <p:sp>
          <p:nvSpPr>
            <p:cNvPr id="20493" name="Rectangle 12"/>
            <p:cNvSpPr>
              <a:spLocks noChangeArrowheads="1"/>
            </p:cNvSpPr>
            <p:nvPr/>
          </p:nvSpPr>
          <p:spPr bwMode="auto">
            <a:xfrm>
              <a:off x="4320" y="2208"/>
              <a:ext cx="23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sz="2400" dirty="0"/>
                <a:t>Z</a:t>
              </a:r>
            </a:p>
          </p:txBody>
        </p:sp>
      </p:gr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5</a:t>
            </a:fld>
            <a:endParaRPr lang="en-US" dirty="0"/>
          </a:p>
        </p:txBody>
      </p:sp>
    </p:spTree>
    <p:extLst>
      <p:ext uri="{BB962C8B-B14F-4D97-AF65-F5344CB8AC3E}">
        <p14:creationId xmlns:p14="http://schemas.microsoft.com/office/powerpoint/2010/main" val="40812078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ASEN 5090 Axelrad and Larson</a:t>
            </a:r>
            <a:endParaRPr lang="en-US"/>
          </a:p>
        </p:txBody>
      </p:sp>
      <p:sp>
        <p:nvSpPr>
          <p:cNvPr id="5" name="Slide Number Placeholder 4"/>
          <p:cNvSpPr>
            <a:spLocks noGrp="1"/>
          </p:cNvSpPr>
          <p:nvPr>
            <p:ph type="sldNum" sz="quarter" idx="12"/>
          </p:nvPr>
        </p:nvSpPr>
        <p:spPr/>
        <p:txBody>
          <a:bodyPr/>
          <a:lstStyle/>
          <a:p>
            <a:fld id="{9E3EFB43-BEAF-4970-A06C-24B01B76FA99}" type="slidenum">
              <a:rPr lang="en-US" smtClean="0"/>
              <a:pPr/>
              <a:t>50</a:t>
            </a:fld>
            <a:endParaRPr lang="en-US"/>
          </a:p>
        </p:txBody>
      </p:sp>
    </p:spTree>
    <p:extLst>
      <p:ext uri="{BB962C8B-B14F-4D97-AF65-F5344CB8AC3E}">
        <p14:creationId xmlns:p14="http://schemas.microsoft.com/office/powerpoint/2010/main" val="312857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a:xfrm>
            <a:off x="-76200" y="76200"/>
            <a:ext cx="9296400" cy="1143000"/>
          </a:xfrm>
        </p:spPr>
        <p:txBody>
          <a:bodyPr/>
          <a:lstStyle/>
          <a:p>
            <a:pPr eaLnBrk="1" hangingPunct="1"/>
            <a:r>
              <a:rPr lang="en-US" dirty="0" smtClean="0">
                <a:latin typeface="Arial" charset="0"/>
                <a:ea typeface="ＭＳ Ｐゴシック" charset="0"/>
                <a:cs typeface="ＭＳ Ｐゴシック" charset="0"/>
              </a:rPr>
              <a:t>WHAT DO COORDINATE FRAMES REALLY TELL YOU?</a:t>
            </a:r>
            <a:endParaRPr lang="en-US" dirty="0">
              <a:latin typeface="Arial" charset="0"/>
              <a:ea typeface="ＭＳ Ｐゴシック" charset="0"/>
              <a:cs typeface="ＭＳ Ｐゴシック" charset="0"/>
            </a:endParaRPr>
          </a:p>
        </p:txBody>
      </p:sp>
      <p:grpSp>
        <p:nvGrpSpPr>
          <p:cNvPr id="20486" name="Group 4"/>
          <p:cNvGrpSpPr>
            <a:grpSpLocks/>
          </p:cNvGrpSpPr>
          <p:nvPr/>
        </p:nvGrpSpPr>
        <p:grpSpPr bwMode="auto">
          <a:xfrm>
            <a:off x="2971800" y="1905000"/>
            <a:ext cx="3130550" cy="2424113"/>
            <a:chOff x="3264" y="2208"/>
            <a:chExt cx="1972" cy="1527"/>
          </a:xfrm>
        </p:grpSpPr>
        <p:graphicFrame>
          <p:nvGraphicFramePr>
            <p:cNvPr id="20482" name="Object 2"/>
            <p:cNvGraphicFramePr>
              <a:graphicFrameLocks noChangeAspect="1"/>
            </p:cNvGraphicFramePr>
            <p:nvPr/>
          </p:nvGraphicFramePr>
          <p:xfrm>
            <a:off x="3696" y="2640"/>
            <a:ext cx="1152" cy="1095"/>
          </p:xfrm>
          <a:graphic>
            <a:graphicData uri="http://schemas.openxmlformats.org/presentationml/2006/ole">
              <mc:AlternateContent xmlns:mc="http://schemas.openxmlformats.org/markup-compatibility/2006">
                <mc:Choice xmlns:v="urn:schemas-microsoft-com:vml" Requires="v">
                  <p:oleObj spid="_x0000_s122902" name="Clip" r:id="rId4" imgW="3658515" imgH="3481121" progId="MS_ClipArt_Gallery.2">
                    <p:embed/>
                  </p:oleObj>
                </mc:Choice>
                <mc:Fallback>
                  <p:oleObj name="Clip" r:id="rId4" imgW="3658515" imgH="3481121" progId="MS_ClipArt_Gallery.2">
                    <p:embed/>
                    <p:pic>
                      <p:nvPicPr>
                        <p:cNvPr id="0" name=""/>
                        <p:cNvPicPr>
                          <a:picLocks noChangeAspect="1" noChangeArrowheads="1"/>
                        </p:cNvPicPr>
                        <p:nvPr/>
                      </p:nvPicPr>
                      <p:blipFill>
                        <a:blip r:embed="rId5">
                          <a:lum contrast="-18000"/>
                          <a:extLst>
                            <a:ext uri="{28A0092B-C50C-407E-A947-70E740481C1C}">
                              <a14:useLocalDpi xmlns:a14="http://schemas.microsoft.com/office/drawing/2010/main" val="0"/>
                            </a:ext>
                          </a:extLst>
                        </a:blip>
                        <a:srcRect/>
                        <a:stretch>
                          <a:fillRect/>
                        </a:stretch>
                      </p:blipFill>
                      <p:spPr bwMode="auto">
                        <a:xfrm>
                          <a:off x="3696" y="2640"/>
                          <a:ext cx="1152" cy="10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0487" name="Line 6"/>
            <p:cNvSpPr>
              <a:spLocks noChangeShapeType="1"/>
            </p:cNvSpPr>
            <p:nvPr/>
          </p:nvSpPr>
          <p:spPr bwMode="auto">
            <a:xfrm flipV="1">
              <a:off x="3408" y="3168"/>
              <a:ext cx="816" cy="44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88" name="Line 7"/>
            <p:cNvSpPr>
              <a:spLocks noChangeShapeType="1"/>
            </p:cNvSpPr>
            <p:nvPr/>
          </p:nvSpPr>
          <p:spPr bwMode="auto">
            <a:xfrm>
              <a:off x="4223" y="3167"/>
              <a:ext cx="760" cy="28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89" name="Line 8"/>
            <p:cNvSpPr>
              <a:spLocks noChangeShapeType="1"/>
            </p:cNvSpPr>
            <p:nvPr/>
          </p:nvSpPr>
          <p:spPr bwMode="auto">
            <a:xfrm flipV="1">
              <a:off x="4224" y="2304"/>
              <a:ext cx="0" cy="86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91" name="Rectangle 10"/>
            <p:cNvSpPr>
              <a:spLocks noChangeArrowheads="1"/>
            </p:cNvSpPr>
            <p:nvPr/>
          </p:nvSpPr>
          <p:spPr bwMode="auto">
            <a:xfrm>
              <a:off x="3264" y="3264"/>
              <a:ext cx="24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sz="2400" dirty="0"/>
                <a:t>X</a:t>
              </a:r>
            </a:p>
          </p:txBody>
        </p:sp>
        <p:sp>
          <p:nvSpPr>
            <p:cNvPr id="20492" name="Rectangle 11"/>
            <p:cNvSpPr>
              <a:spLocks noChangeArrowheads="1"/>
            </p:cNvSpPr>
            <p:nvPr/>
          </p:nvSpPr>
          <p:spPr bwMode="auto">
            <a:xfrm>
              <a:off x="4992" y="3168"/>
              <a:ext cx="24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sz="2400" dirty="0"/>
                <a:t>Y</a:t>
              </a:r>
            </a:p>
          </p:txBody>
        </p:sp>
        <p:sp>
          <p:nvSpPr>
            <p:cNvPr id="20493" name="Rectangle 12"/>
            <p:cNvSpPr>
              <a:spLocks noChangeArrowheads="1"/>
            </p:cNvSpPr>
            <p:nvPr/>
          </p:nvSpPr>
          <p:spPr bwMode="auto">
            <a:xfrm>
              <a:off x="4320" y="2208"/>
              <a:ext cx="23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sz="2400" dirty="0"/>
                <a:t>Z</a:t>
              </a:r>
            </a:p>
          </p:txBody>
        </p:sp>
      </p:gr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6</a:t>
            </a:fld>
            <a:endParaRPr lang="en-US" dirty="0"/>
          </a:p>
        </p:txBody>
      </p:sp>
    </p:spTree>
    <p:extLst>
      <p:ext uri="{BB962C8B-B14F-4D97-AF65-F5344CB8AC3E}">
        <p14:creationId xmlns:p14="http://schemas.microsoft.com/office/powerpoint/2010/main" val="13021997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9" name="Rectangle 3"/>
          <p:cNvSpPr>
            <a:spLocks noGrp="1" noChangeArrowheads="1"/>
          </p:cNvSpPr>
          <p:nvPr>
            <p:ph type="body" idx="1"/>
          </p:nvPr>
        </p:nvSpPr>
        <p:spPr>
          <a:xfrm>
            <a:off x="533400" y="1219200"/>
            <a:ext cx="7772400" cy="4648199"/>
          </a:xfrm>
        </p:spPr>
        <p:txBody>
          <a:bodyPr/>
          <a:lstStyle/>
          <a:p>
            <a:pPr eaLnBrk="1" hangingPunct="1"/>
            <a:r>
              <a:rPr lang="en-US" dirty="0" smtClean="0">
                <a:latin typeface="Arial" charset="0"/>
                <a:ea typeface="ＭＳ Ｐゴシック" charset="0"/>
                <a:cs typeface="ＭＳ Ｐゴシック" charset="0"/>
              </a:rPr>
              <a:t>The </a:t>
            </a:r>
            <a:r>
              <a:rPr lang="en-US" dirty="0">
                <a:latin typeface="Arial" charset="0"/>
                <a:ea typeface="ＭＳ Ｐゴシック" charset="0"/>
                <a:cs typeface="ＭＳ Ｐゴシック" charset="0"/>
              </a:rPr>
              <a:t>transformation matrix transforms the representation of a vector from one coordinate frame to another</a:t>
            </a:r>
          </a:p>
          <a:p>
            <a:pPr eaLnBrk="1" hangingPunct="1"/>
            <a:endParaRPr lang="en-US" dirty="0" smtClean="0">
              <a:latin typeface="Arial" charset="0"/>
              <a:ea typeface="ＭＳ Ｐゴシック" charset="0"/>
              <a:cs typeface="ＭＳ Ｐゴシック" charset="0"/>
            </a:endParaRPr>
          </a:p>
          <a:p>
            <a:pPr eaLnBrk="1" hangingPunct="1"/>
            <a:endParaRPr lang="en-US" dirty="0" smtClean="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endParaRPr lang="en-US" dirty="0" smtClean="0">
              <a:latin typeface="Arial" charset="0"/>
              <a:ea typeface="ＭＳ Ｐゴシック" charset="0"/>
              <a:cs typeface="ＭＳ Ｐゴシック" charset="0"/>
            </a:endParaRPr>
          </a:p>
          <a:p>
            <a:pPr eaLnBrk="1" hangingPunct="1"/>
            <a:r>
              <a:rPr lang="en-US" dirty="0" smtClean="0">
                <a:latin typeface="Arial" charset="0"/>
                <a:ea typeface="ＭＳ Ｐゴシック" charset="0"/>
                <a:cs typeface="ＭＳ Ｐゴシック" charset="0"/>
              </a:rPr>
              <a:t>Also </a:t>
            </a:r>
            <a:r>
              <a:rPr lang="en-US" dirty="0">
                <a:latin typeface="Arial" charset="0"/>
                <a:ea typeface="ＭＳ Ｐゴシック" charset="0"/>
                <a:cs typeface="ＭＳ Ｐゴシック" charset="0"/>
              </a:rPr>
              <a:t>called direction cosine matrix (DCM) - can be formed by dot products of unit vectors of two frames</a:t>
            </a:r>
          </a:p>
          <a:p>
            <a:pPr eaLnBrk="1" hangingPunct="1">
              <a:buFont typeface="Wingdings" charset="0"/>
              <a:buNone/>
            </a:pPr>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a:p>
            <a:pPr eaLnBrk="1" hangingPunct="1"/>
            <a:endParaRPr lang="en-US" dirty="0" smtClean="0">
              <a:latin typeface="Arial" charset="0"/>
              <a:ea typeface="ＭＳ Ｐゴシック" charset="0"/>
              <a:cs typeface="ＭＳ Ｐゴシック" charset="0"/>
            </a:endParaRPr>
          </a:p>
          <a:p>
            <a:pPr marL="0" indent="0" eaLnBrk="1" hangingPunct="1">
              <a:buNone/>
            </a:pPr>
            <a:endParaRPr lang="en-US" dirty="0">
              <a:latin typeface="Arial" charset="0"/>
              <a:ea typeface="ＭＳ Ｐゴシック" charset="0"/>
              <a:cs typeface="ＭＳ Ｐゴシック" charset="0"/>
            </a:endParaRPr>
          </a:p>
        </p:txBody>
      </p:sp>
      <p:sp>
        <p:nvSpPr>
          <p:cNvPr id="11" name="Rounded Rectangle 10"/>
          <p:cNvSpPr/>
          <p:nvPr/>
        </p:nvSpPr>
        <p:spPr>
          <a:xfrm>
            <a:off x="3048000" y="1981200"/>
            <a:ext cx="2895600" cy="762000"/>
          </a:xfrm>
          <a:prstGeom prst="roundRect">
            <a:avLst/>
          </a:prstGeom>
          <a:solidFill>
            <a:schemeClr val="bg2"/>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58" name="Rectangle 2"/>
          <p:cNvSpPr>
            <a:spLocks noGrp="1" noChangeArrowheads="1"/>
          </p:cNvSpPr>
          <p:nvPr>
            <p:ph type="title"/>
          </p:nvPr>
        </p:nvSpPr>
        <p:spPr>
          <a:xfrm>
            <a:off x="457200" y="76200"/>
            <a:ext cx="8229600" cy="1143000"/>
          </a:xfrm>
        </p:spPr>
        <p:txBody>
          <a:bodyPr/>
          <a:lstStyle/>
          <a:p>
            <a:pPr eaLnBrk="1" hangingPunct="1"/>
            <a:r>
              <a:rPr lang="en-US" dirty="0">
                <a:latin typeface="Arial" charset="0"/>
                <a:ea typeface="ＭＳ Ｐゴシック" charset="0"/>
                <a:cs typeface="ＭＳ Ｐゴシック" charset="0"/>
              </a:rPr>
              <a:t>TRANSFORMATION MATRIX</a:t>
            </a: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7</a:t>
            </a:fld>
            <a:endParaRPr lang="en-US"/>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2133600"/>
            <a:ext cx="1854200" cy="381000"/>
          </a:xfrm>
          <a:prstGeom prst="rect">
            <a:avLst/>
          </a:prstGeom>
        </p:spPr>
      </p:pic>
      <p:sp>
        <p:nvSpPr>
          <p:cNvPr id="13" name="Rounded Rectangle 12"/>
          <p:cNvSpPr/>
          <p:nvPr/>
        </p:nvSpPr>
        <p:spPr>
          <a:xfrm>
            <a:off x="2209800" y="3886200"/>
            <a:ext cx="4648200" cy="1828800"/>
          </a:xfrm>
          <a:prstGeom prst="roundRect">
            <a:avLst>
              <a:gd name="adj" fmla="val 10870"/>
            </a:avLst>
          </a:prstGeom>
          <a:solidFill>
            <a:schemeClr val="bg2"/>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7300" y="4038600"/>
            <a:ext cx="3949700" cy="1346200"/>
          </a:xfrm>
          <a:prstGeom prst="rect">
            <a:avLst/>
          </a:prstGeom>
        </p:spPr>
      </p:pic>
    </p:spTree>
    <p:extLst>
      <p:ext uri="{BB962C8B-B14F-4D97-AF65-F5344CB8AC3E}">
        <p14:creationId xmlns:p14="http://schemas.microsoft.com/office/powerpoint/2010/main" val="413881295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9" name="Rectangle 3"/>
          <p:cNvSpPr>
            <a:spLocks noGrp="1" noChangeArrowheads="1"/>
          </p:cNvSpPr>
          <p:nvPr>
            <p:ph type="body" idx="1"/>
          </p:nvPr>
        </p:nvSpPr>
        <p:spPr>
          <a:xfrm>
            <a:off x="533400" y="1447799"/>
            <a:ext cx="7772400" cy="4419601"/>
          </a:xfrm>
        </p:spPr>
        <p:txBody>
          <a:bodyPr/>
          <a:lstStyle/>
          <a:p>
            <a:r>
              <a:rPr lang="en-US" dirty="0" smtClean="0">
                <a:latin typeface="Arial" charset="0"/>
                <a:ea typeface="ＭＳ Ｐゴシック" charset="0"/>
                <a:cs typeface="ＭＳ Ｐゴシック" charset="0"/>
              </a:rPr>
              <a:t>Nine elements are not independent because it must be orthonormal</a:t>
            </a:r>
          </a:p>
          <a:p>
            <a:pPr eaLnBrk="1" hangingPunct="1"/>
            <a:endParaRPr lang="en-US" dirty="0">
              <a:latin typeface="Arial" charset="0"/>
              <a:ea typeface="ＭＳ Ｐゴシック" charset="0"/>
              <a:cs typeface="ＭＳ Ｐゴシック" charset="0"/>
            </a:endParaRPr>
          </a:p>
        </p:txBody>
      </p:sp>
      <p:sp>
        <p:nvSpPr>
          <p:cNvPr id="11" name="Rounded Rectangle 10"/>
          <p:cNvSpPr/>
          <p:nvPr/>
        </p:nvSpPr>
        <p:spPr>
          <a:xfrm>
            <a:off x="2781300" y="2133600"/>
            <a:ext cx="3581400" cy="1905000"/>
          </a:xfrm>
          <a:prstGeom prst="roundRect">
            <a:avLst>
              <a:gd name="adj" fmla="val 8851"/>
            </a:avLst>
          </a:prstGeom>
          <a:solidFill>
            <a:schemeClr val="bg2"/>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58" name="Rectangle 2"/>
          <p:cNvSpPr>
            <a:spLocks noGrp="1" noChangeArrowheads="1"/>
          </p:cNvSpPr>
          <p:nvPr>
            <p:ph type="title"/>
          </p:nvPr>
        </p:nvSpPr>
        <p:spPr>
          <a:xfrm>
            <a:off x="457200" y="76200"/>
            <a:ext cx="8229600" cy="1143000"/>
          </a:xfrm>
        </p:spPr>
        <p:txBody>
          <a:bodyPr/>
          <a:lstStyle/>
          <a:p>
            <a:pPr eaLnBrk="1" hangingPunct="1"/>
            <a:r>
              <a:rPr lang="en-US" dirty="0">
                <a:latin typeface="Arial" charset="0"/>
                <a:ea typeface="ＭＳ Ｐゴシック" charset="0"/>
                <a:cs typeface="ＭＳ Ｐゴシック" charset="0"/>
              </a:rPr>
              <a:t>TRANSFORMATION </a:t>
            </a:r>
            <a:r>
              <a:rPr lang="en-US" dirty="0" smtClean="0">
                <a:latin typeface="Arial" charset="0"/>
                <a:ea typeface="ＭＳ Ｐゴシック" charset="0"/>
                <a:cs typeface="ＭＳ Ｐゴシック" charset="0"/>
              </a:rPr>
              <a:t>MATRIX PROPERTIES</a:t>
            </a:r>
            <a:endParaRPr lang="en-US" dirty="0">
              <a:latin typeface="Arial" charset="0"/>
              <a:ea typeface="ＭＳ Ｐゴシック" charset="0"/>
              <a:cs typeface="ＭＳ Ｐゴシック" charset="0"/>
            </a:endParaRPr>
          </a:p>
        </p:txBody>
      </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8</a:t>
            </a:fld>
            <a:endParaRPr lang="en-US"/>
          </a:p>
        </p:txBody>
      </p:sp>
      <p:pic>
        <p:nvPicPr>
          <p:cNvPr id="7" name="Picture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300" y="2362200"/>
            <a:ext cx="2565400" cy="330200"/>
          </a:xfrm>
          <a:prstGeom prst="rect">
            <a:avLst/>
          </a:prstGeom>
        </p:spPr>
      </p:pic>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6900" y="3200400"/>
            <a:ext cx="2870200" cy="406400"/>
          </a:xfrm>
          <a:prstGeom prst="rect">
            <a:avLst/>
          </a:prstGeom>
        </p:spPr>
      </p:pic>
    </p:spTree>
    <p:extLst>
      <p:ext uri="{BB962C8B-B14F-4D97-AF65-F5344CB8AC3E}">
        <p14:creationId xmlns:p14="http://schemas.microsoft.com/office/powerpoint/2010/main" val="330704628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7" name="Rectangle 2"/>
          <p:cNvSpPr>
            <a:spLocks noGrp="1" noChangeArrowheads="1"/>
          </p:cNvSpPr>
          <p:nvPr>
            <p:ph type="title"/>
          </p:nvPr>
        </p:nvSpPr>
        <p:spPr>
          <a:xfrm>
            <a:off x="381000" y="0"/>
            <a:ext cx="8458200" cy="1143000"/>
          </a:xfrm>
        </p:spPr>
        <p:txBody>
          <a:bodyPr>
            <a:normAutofit/>
          </a:bodyPr>
          <a:lstStyle/>
          <a:p>
            <a:pPr eaLnBrk="1" hangingPunct="1"/>
            <a:r>
              <a:rPr lang="en-US" sz="2400" dirty="0">
                <a:latin typeface="Arial" charset="0"/>
                <a:ea typeface="ＭＳ Ｐゴシック" charset="0"/>
                <a:cs typeface="ＭＳ Ｐゴシック" charset="0"/>
              </a:rPr>
              <a:t>TRANSFORMATION MATRICES FOR EULER ROTATIONS</a:t>
            </a:r>
          </a:p>
        </p:txBody>
      </p:sp>
      <p:grpSp>
        <p:nvGrpSpPr>
          <p:cNvPr id="24588" name="Group 3"/>
          <p:cNvGrpSpPr>
            <a:grpSpLocks/>
          </p:cNvGrpSpPr>
          <p:nvPr/>
        </p:nvGrpSpPr>
        <p:grpSpPr bwMode="auto">
          <a:xfrm>
            <a:off x="5495927" y="1568451"/>
            <a:ext cx="1714500" cy="1641475"/>
            <a:chOff x="2932" y="746"/>
            <a:chExt cx="1080" cy="1034"/>
          </a:xfrm>
        </p:grpSpPr>
        <p:sp>
          <p:nvSpPr>
            <p:cNvPr id="24599" name="Line 4"/>
            <p:cNvSpPr>
              <a:spLocks noChangeShapeType="1"/>
            </p:cNvSpPr>
            <p:nvPr/>
          </p:nvSpPr>
          <p:spPr bwMode="auto">
            <a:xfrm flipV="1">
              <a:off x="2932" y="1260"/>
              <a:ext cx="572" cy="164"/>
            </a:xfrm>
            <a:prstGeom prst="line">
              <a:avLst/>
            </a:prstGeom>
            <a:noFill/>
            <a:ln w="12700">
              <a:solidFill>
                <a:schemeClr val="tx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00" name="Line 5"/>
            <p:cNvSpPr>
              <a:spLocks noChangeShapeType="1"/>
            </p:cNvSpPr>
            <p:nvPr/>
          </p:nvSpPr>
          <p:spPr bwMode="auto">
            <a:xfrm flipH="1" flipV="1">
              <a:off x="3504" y="1260"/>
              <a:ext cx="354" cy="520"/>
            </a:xfrm>
            <a:prstGeom prst="line">
              <a:avLst/>
            </a:prstGeom>
            <a:noFill/>
            <a:ln w="12700">
              <a:solidFill>
                <a:schemeClr val="tx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01" name="Line 6"/>
            <p:cNvSpPr>
              <a:spLocks noChangeShapeType="1"/>
            </p:cNvSpPr>
            <p:nvPr/>
          </p:nvSpPr>
          <p:spPr bwMode="auto">
            <a:xfrm flipV="1">
              <a:off x="3048" y="1260"/>
              <a:ext cx="456" cy="322"/>
            </a:xfrm>
            <a:prstGeom prst="line">
              <a:avLst/>
            </a:prstGeom>
            <a:noFill/>
            <a:ln w="12700">
              <a:solidFill>
                <a:schemeClr val="tx1"/>
              </a:solidFill>
              <a:prstDash val="sysDot"/>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02" name="Line 7"/>
            <p:cNvSpPr>
              <a:spLocks noChangeShapeType="1"/>
            </p:cNvSpPr>
            <p:nvPr/>
          </p:nvSpPr>
          <p:spPr bwMode="auto">
            <a:xfrm flipH="1" flipV="1">
              <a:off x="3543" y="1299"/>
              <a:ext cx="469" cy="362"/>
            </a:xfrm>
            <a:prstGeom prst="line">
              <a:avLst/>
            </a:prstGeom>
            <a:noFill/>
            <a:ln w="12700">
              <a:solidFill>
                <a:schemeClr val="tx1"/>
              </a:solidFill>
              <a:prstDash val="sysDot"/>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03" name="Oval 8"/>
            <p:cNvSpPr>
              <a:spLocks noChangeArrowheads="1"/>
            </p:cNvSpPr>
            <p:nvPr/>
          </p:nvSpPr>
          <p:spPr bwMode="auto">
            <a:xfrm rot="2940000">
              <a:off x="3504" y="1022"/>
              <a:ext cx="230" cy="14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04" name="Rectangle 9"/>
            <p:cNvSpPr>
              <a:spLocks noChangeArrowheads="1"/>
            </p:cNvSpPr>
            <p:nvPr/>
          </p:nvSpPr>
          <p:spPr bwMode="white">
            <a:xfrm rot="2940000">
              <a:off x="3566" y="992"/>
              <a:ext cx="198" cy="7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4605" name="Line 10"/>
            <p:cNvSpPr>
              <a:spLocks noChangeShapeType="1"/>
            </p:cNvSpPr>
            <p:nvPr/>
          </p:nvSpPr>
          <p:spPr bwMode="auto">
            <a:xfrm flipH="1" flipV="1">
              <a:off x="3699" y="1018"/>
              <a:ext cx="14" cy="12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606" name="Line 11"/>
            <p:cNvSpPr>
              <a:spLocks noChangeShapeType="1"/>
            </p:cNvSpPr>
            <p:nvPr/>
          </p:nvSpPr>
          <p:spPr bwMode="auto">
            <a:xfrm flipV="1">
              <a:off x="3511" y="746"/>
              <a:ext cx="302" cy="52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4589" name="Group 16"/>
          <p:cNvGrpSpPr>
            <a:grpSpLocks/>
          </p:cNvGrpSpPr>
          <p:nvPr/>
        </p:nvGrpSpPr>
        <p:grpSpPr bwMode="auto">
          <a:xfrm>
            <a:off x="5503863" y="3929064"/>
            <a:ext cx="1714500" cy="1765300"/>
            <a:chOff x="3103" y="2107"/>
            <a:chExt cx="1080" cy="1112"/>
          </a:xfrm>
        </p:grpSpPr>
        <p:sp>
          <p:nvSpPr>
            <p:cNvPr id="24590" name="Line 17"/>
            <p:cNvSpPr>
              <a:spLocks noChangeShapeType="1"/>
            </p:cNvSpPr>
            <p:nvPr/>
          </p:nvSpPr>
          <p:spPr bwMode="auto">
            <a:xfrm flipV="1">
              <a:off x="3103" y="2699"/>
              <a:ext cx="572" cy="164"/>
            </a:xfrm>
            <a:prstGeom prst="line">
              <a:avLst/>
            </a:prstGeom>
            <a:noFill/>
            <a:ln w="12700">
              <a:solidFill>
                <a:schemeClr val="tx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1" name="Line 18"/>
            <p:cNvSpPr>
              <a:spLocks noChangeShapeType="1"/>
            </p:cNvSpPr>
            <p:nvPr/>
          </p:nvSpPr>
          <p:spPr bwMode="auto">
            <a:xfrm flipH="1" flipV="1">
              <a:off x="3675" y="2699"/>
              <a:ext cx="354" cy="520"/>
            </a:xfrm>
            <a:prstGeom prst="line">
              <a:avLst/>
            </a:prstGeom>
            <a:noFill/>
            <a:ln w="12700">
              <a:solidFill>
                <a:schemeClr val="tx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2" name="Line 19"/>
            <p:cNvSpPr>
              <a:spLocks noChangeShapeType="1"/>
            </p:cNvSpPr>
            <p:nvPr/>
          </p:nvSpPr>
          <p:spPr bwMode="auto">
            <a:xfrm flipH="1">
              <a:off x="3679" y="2107"/>
              <a:ext cx="120" cy="624"/>
            </a:xfrm>
            <a:prstGeom prst="line">
              <a:avLst/>
            </a:prstGeom>
            <a:noFill/>
            <a:ln w="12700">
              <a:solidFill>
                <a:schemeClr val="tx1"/>
              </a:solidFill>
              <a:prstDash val="sysDot"/>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3" name="Line 20"/>
            <p:cNvSpPr>
              <a:spLocks noChangeShapeType="1"/>
            </p:cNvSpPr>
            <p:nvPr/>
          </p:nvSpPr>
          <p:spPr bwMode="auto">
            <a:xfrm flipH="1" flipV="1">
              <a:off x="3714" y="2738"/>
              <a:ext cx="469" cy="362"/>
            </a:xfrm>
            <a:prstGeom prst="line">
              <a:avLst/>
            </a:prstGeom>
            <a:noFill/>
            <a:ln w="12700">
              <a:solidFill>
                <a:schemeClr val="tx1"/>
              </a:solidFill>
              <a:prstDash val="sysDot"/>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4" name="Line 21"/>
            <p:cNvSpPr>
              <a:spLocks noChangeShapeType="1"/>
            </p:cNvSpPr>
            <p:nvPr/>
          </p:nvSpPr>
          <p:spPr bwMode="auto">
            <a:xfrm flipV="1">
              <a:off x="3682" y="2185"/>
              <a:ext cx="302" cy="52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96" name="Oval 23"/>
            <p:cNvSpPr>
              <a:spLocks noChangeArrowheads="1"/>
            </p:cNvSpPr>
            <p:nvPr/>
          </p:nvSpPr>
          <p:spPr bwMode="auto">
            <a:xfrm rot="2940000">
              <a:off x="3230" y="2725"/>
              <a:ext cx="230" cy="14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97" name="Rectangle 24"/>
            <p:cNvSpPr>
              <a:spLocks noChangeArrowheads="1"/>
            </p:cNvSpPr>
            <p:nvPr/>
          </p:nvSpPr>
          <p:spPr bwMode="white">
            <a:xfrm rot="2940000">
              <a:off x="3292" y="2695"/>
              <a:ext cx="198" cy="7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4598" name="Line 25"/>
            <p:cNvSpPr>
              <a:spLocks noChangeShapeType="1"/>
            </p:cNvSpPr>
            <p:nvPr/>
          </p:nvSpPr>
          <p:spPr bwMode="auto">
            <a:xfrm flipH="1" flipV="1">
              <a:off x="3425" y="2721"/>
              <a:ext cx="14" cy="12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3" name="Footer Placeholder 2"/>
          <p:cNvSpPr>
            <a:spLocks noGrp="1"/>
          </p:cNvSpPr>
          <p:nvPr>
            <p:ph type="ftr" sz="quarter" idx="11"/>
          </p:nvPr>
        </p:nvSpPr>
        <p:spPr/>
        <p:txBody>
          <a:bodyPr/>
          <a:lstStyle/>
          <a:p>
            <a:r>
              <a:rPr lang="en-US" smtClean="0"/>
              <a:t>ASEN 5090 Axelrad and Larson</a:t>
            </a:r>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9</a:t>
            </a:fld>
            <a:endParaRPr lang="en-US"/>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300" y="1828800"/>
            <a:ext cx="3060700" cy="12954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300" y="4343400"/>
            <a:ext cx="3060700" cy="1295400"/>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900" y="2133600"/>
            <a:ext cx="114300" cy="177800"/>
          </a:xfrm>
          <a:prstGeom prst="rect">
            <a:avLst/>
          </a:prstGeom>
        </p:spPr>
      </p:pic>
      <p:pic>
        <p:nvPicPr>
          <p:cNvPr id="38" name="Picture 3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0" y="4622800"/>
            <a:ext cx="114300" cy="177800"/>
          </a:xfrm>
          <a:prstGeom prst="rect">
            <a:avLst/>
          </a:prstGeom>
        </p:spPr>
      </p:pic>
      <p:pic>
        <p:nvPicPr>
          <p:cNvPr id="39" name="Picture 3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2300" y="1447800"/>
            <a:ext cx="190500" cy="304800"/>
          </a:xfrm>
          <a:prstGeom prst="rect">
            <a:avLst/>
          </a:prstGeom>
        </p:spPr>
      </p:pic>
      <p:pic>
        <p:nvPicPr>
          <p:cNvPr id="40" name="Picture 3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2300" y="3886200"/>
            <a:ext cx="190500" cy="304800"/>
          </a:xfrm>
          <a:prstGeom prst="rect">
            <a:avLst/>
          </a:prstGeom>
        </p:spPr>
      </p:pic>
      <p:pic>
        <p:nvPicPr>
          <p:cNvPr id="41" name="Picture 4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7800" y="2438400"/>
            <a:ext cx="190500" cy="304800"/>
          </a:xfrm>
          <a:prstGeom prst="rect">
            <a:avLst/>
          </a:prstGeom>
        </p:spPr>
      </p:pic>
      <p:pic>
        <p:nvPicPr>
          <p:cNvPr id="42" name="Picture 4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7800" y="4953000"/>
            <a:ext cx="190500" cy="304800"/>
          </a:xfrm>
          <a:prstGeom prst="rect">
            <a:avLst/>
          </a:prstGeom>
        </p:spPr>
      </p:pic>
      <p:pic>
        <p:nvPicPr>
          <p:cNvPr id="43" name="Picture 4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0400" y="3124200"/>
            <a:ext cx="190500" cy="304800"/>
          </a:xfrm>
          <a:prstGeom prst="rect">
            <a:avLst/>
          </a:prstGeom>
        </p:spPr>
      </p:pic>
      <p:pic>
        <p:nvPicPr>
          <p:cNvPr id="44" name="Picture 4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0400" y="5562600"/>
            <a:ext cx="190500" cy="304800"/>
          </a:xfrm>
          <a:prstGeom prst="rect">
            <a:avLst/>
          </a:prstGeom>
        </p:spPr>
      </p:pic>
      <p:sp>
        <p:nvSpPr>
          <p:cNvPr id="50" name="Rounded Rectangle 49"/>
          <p:cNvSpPr/>
          <p:nvPr/>
        </p:nvSpPr>
        <p:spPr>
          <a:xfrm>
            <a:off x="381000" y="1143000"/>
            <a:ext cx="4419600" cy="457200"/>
          </a:xfrm>
          <a:prstGeom prst="roundRect">
            <a:avLst/>
          </a:prstGeom>
          <a:solidFill>
            <a:schemeClr val="bg2">
              <a:lumMod val="75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15972" y="1186934"/>
            <a:ext cx="3294028" cy="369332"/>
          </a:xfrm>
          <a:prstGeom prst="rect">
            <a:avLst/>
          </a:prstGeom>
          <a:noFill/>
        </p:spPr>
        <p:txBody>
          <a:bodyPr wrap="none" rtlCol="0">
            <a:spAutoFit/>
          </a:bodyPr>
          <a:lstStyle/>
          <a:p>
            <a:r>
              <a:rPr lang="en-US" dirty="0" smtClean="0"/>
              <a:t>Rotation about 1</a:t>
            </a:r>
            <a:r>
              <a:rPr lang="en-US" baseline="30000" dirty="0" smtClean="0"/>
              <a:t>st</a:t>
            </a:r>
            <a:r>
              <a:rPr lang="en-US" dirty="0" smtClean="0"/>
              <a:t> axis (e.g. X)</a:t>
            </a:r>
            <a:endParaRPr lang="en-US" dirty="0"/>
          </a:p>
        </p:txBody>
      </p:sp>
      <p:sp>
        <p:nvSpPr>
          <p:cNvPr id="51" name="Rounded Rectangle 50"/>
          <p:cNvSpPr/>
          <p:nvPr/>
        </p:nvSpPr>
        <p:spPr>
          <a:xfrm>
            <a:off x="381000" y="3581400"/>
            <a:ext cx="4419600" cy="457200"/>
          </a:xfrm>
          <a:prstGeom prst="roundRect">
            <a:avLst/>
          </a:prstGeom>
          <a:solidFill>
            <a:schemeClr val="bg2">
              <a:lumMod val="75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535485" y="3625334"/>
            <a:ext cx="3426915" cy="369332"/>
          </a:xfrm>
          <a:prstGeom prst="rect">
            <a:avLst/>
          </a:prstGeom>
          <a:noFill/>
        </p:spPr>
        <p:txBody>
          <a:bodyPr wrap="none" rtlCol="0">
            <a:spAutoFit/>
          </a:bodyPr>
          <a:lstStyle/>
          <a:p>
            <a:r>
              <a:rPr lang="en-US" dirty="0" smtClean="0"/>
              <a:t>Rotation about 2</a:t>
            </a:r>
            <a:r>
              <a:rPr lang="en-US" baseline="30000" dirty="0" smtClean="0"/>
              <a:t>nd</a:t>
            </a:r>
            <a:r>
              <a:rPr lang="en-US" dirty="0" smtClean="0"/>
              <a:t> axis (e.g. Y)</a:t>
            </a:r>
            <a:endParaRPr lang="en-US" dirty="0"/>
          </a:p>
        </p:txBody>
      </p:sp>
    </p:spTree>
    <p:extLst>
      <p:ext uri="{BB962C8B-B14F-4D97-AF65-F5344CB8AC3E}">
        <p14:creationId xmlns:p14="http://schemas.microsoft.com/office/powerpoint/2010/main" val="328958437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esentation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Presentation5.pptx</Template>
  <TotalTime>5844</TotalTime>
  <Words>1923</Words>
  <Application>Microsoft Macintosh PowerPoint</Application>
  <PresentationFormat>On-screen Show (4:3)</PresentationFormat>
  <Paragraphs>371</Paragraphs>
  <Slides>50</Slides>
  <Notes>31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50</vt:i4>
      </vt:variant>
    </vt:vector>
  </HeadingPairs>
  <TitlesOfParts>
    <vt:vector size="53" baseType="lpstr">
      <vt:lpstr>Presentation5</vt:lpstr>
      <vt:lpstr>Clip</vt:lpstr>
      <vt:lpstr>Equation</vt:lpstr>
      <vt:lpstr>Coordinate Frames</vt:lpstr>
      <vt:lpstr>Main Goals</vt:lpstr>
      <vt:lpstr>Outline</vt:lpstr>
      <vt:lpstr>COORDINATE FRAMES</vt:lpstr>
      <vt:lpstr>COORDINATE FRAMES</vt:lpstr>
      <vt:lpstr>WHAT DO COORDINATE FRAMES REALLY TELL YOU?</vt:lpstr>
      <vt:lpstr>TRANSFORMATION MATRIX</vt:lpstr>
      <vt:lpstr>TRANSFORMATION MATRIX PROPERTIES</vt:lpstr>
      <vt:lpstr>TRANSFORMATION MATRICES FOR EULER ROTATIONS</vt:lpstr>
      <vt:lpstr>TRANSFORMATION MATRICES FOR EULER ROTATIONS</vt:lpstr>
      <vt:lpstr>EULER 3-1-3 (boring, boring, boring)</vt:lpstr>
      <vt:lpstr>EARTH CENTERED INERTIAL (ECI) AND EARTH CENTERED EARTH FIXED (ECEF)</vt:lpstr>
      <vt:lpstr>EARTH CENTERED INERTIAL (ECI)</vt:lpstr>
      <vt:lpstr>PowerPoint Presentation</vt:lpstr>
      <vt:lpstr>PowerPoint Presentation</vt:lpstr>
      <vt:lpstr>PowerPoint Presentation</vt:lpstr>
      <vt:lpstr>PowerPoint Presentation</vt:lpstr>
      <vt:lpstr>EARTH CENTERED EARTH FIXED (ECEF)</vt:lpstr>
      <vt:lpstr>EARTH CENTERED EARTH FIXED (ECEF)</vt:lpstr>
      <vt:lpstr>ECI-ECEF ILLUSTRATION</vt:lpstr>
      <vt:lpstr>Polar Motion</vt:lpstr>
      <vt:lpstr>Take Home Message –   you need to measure or model all of these motions if you want to accurately determine position using GPS.</vt:lpstr>
      <vt:lpstr>TRANSFORMATION BETWEEN ECEF-ECI</vt:lpstr>
      <vt:lpstr>PowerPoint Presentation</vt:lpstr>
      <vt:lpstr>LATITUDE, LONGITUDE, HEIGHT</vt:lpstr>
      <vt:lpstr>LATITUDE, LONGITUDE, HEIGHT</vt:lpstr>
      <vt:lpstr>If the Earth is an egg, which kind of an egg is it?</vt:lpstr>
      <vt:lpstr>How do you think historical geodesists measured the ellipsoid?</vt:lpstr>
      <vt:lpstr>Parameters to define the ellipsoid</vt:lpstr>
      <vt:lpstr>LATITUDE, LONGITUDE, HEIGHT</vt:lpstr>
      <vt:lpstr>GEODETIC LAT/LON/ELLIPSOID HEIGHT to ECEF</vt:lpstr>
      <vt:lpstr>HEIGHTS</vt:lpstr>
      <vt:lpstr>ECEF to GEODETIC LAT/LON/ELLIPSOID HEIGHT</vt:lpstr>
      <vt:lpstr>GEOID</vt:lpstr>
      <vt:lpstr>GEOID HEIGHTS</vt:lpstr>
      <vt:lpstr>http://sps.unavco.org/geoid/</vt:lpstr>
      <vt:lpstr>EAST-NORTH-UP (ENU)</vt:lpstr>
      <vt:lpstr>What is ENU?</vt:lpstr>
      <vt:lpstr>Rotation from ECEF to ENU (approximate)</vt:lpstr>
      <vt:lpstr>Or</vt:lpstr>
      <vt:lpstr>Do I need to know this? Why?</vt:lpstr>
      <vt:lpstr>How will I use it?</vt:lpstr>
      <vt:lpstr>PowerPoint Presentation</vt:lpstr>
      <vt:lpstr>VISIBILITY (AZIMUTH-ELEVATION)</vt:lpstr>
      <vt:lpstr>AZIMUTH AND ELEVATION</vt:lpstr>
      <vt:lpstr>VISIBILITY</vt:lpstr>
      <vt:lpstr>PowerPoint Presentation</vt:lpstr>
      <vt:lpstr>SKY PLOT</vt:lpstr>
      <vt:lpstr>GPS SATELLITES AS SEEN FROM BOULDER</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P. Axelrad</dc:creator>
  <cp:keywords/>
  <dc:description/>
  <cp:lastModifiedBy>Kristine Larson</cp:lastModifiedBy>
  <cp:revision>347</cp:revision>
  <cp:lastPrinted>2012-09-05T23:18:06Z</cp:lastPrinted>
  <dcterms:created xsi:type="dcterms:W3CDTF">2010-10-12T21:13:14Z</dcterms:created>
  <dcterms:modified xsi:type="dcterms:W3CDTF">2013-09-19T22:34:21Z</dcterms:modified>
  <cp:category/>
</cp:coreProperties>
</file>